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48" d="100"/>
          <a:sy n="48" d="100"/>
        </p:scale>
        <p:origin x="1554" y="504"/>
      </p:cViewPr>
      <p:guideLst/>
    </p:cSldViewPr>
  </p:slideViewPr>
  <p:notesTextViewPr>
    <p:cViewPr>
      <p:scale>
        <a:sx n="200" d="100"/>
        <a:sy n="2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2CDD58-E56A-4EC8-99AD-F25D46786017}" type="datetimeFigureOut">
              <a:rPr lang="en-IN" smtClean="0"/>
              <a:t>15-03-2021</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A973E5-5C93-4C18-9001-AEEC46E1F672}" type="slidenum">
              <a:rPr lang="en-IN" smtClean="0"/>
              <a:t>‹#›</a:t>
            </a:fld>
            <a:endParaRPr lang="en-IN"/>
          </a:p>
        </p:txBody>
      </p:sp>
    </p:spTree>
    <p:extLst>
      <p:ext uri="{BB962C8B-B14F-4D97-AF65-F5344CB8AC3E}">
        <p14:creationId xmlns:p14="http://schemas.microsoft.com/office/powerpoint/2010/main" val="14398813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C1A973E5-5C93-4C18-9001-AEEC46E1F672}" type="slidenum">
              <a:rPr lang="en-IN" smtClean="0"/>
              <a:t>14</a:t>
            </a:fld>
            <a:endParaRPr lang="en-IN"/>
          </a:p>
        </p:txBody>
      </p:sp>
    </p:spTree>
    <p:extLst>
      <p:ext uri="{BB962C8B-B14F-4D97-AF65-F5344CB8AC3E}">
        <p14:creationId xmlns:p14="http://schemas.microsoft.com/office/powerpoint/2010/main" val="31348337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C1A973E5-5C93-4C18-9001-AEEC46E1F672}" type="slidenum">
              <a:rPr lang="en-IN" smtClean="0"/>
              <a:t>16</a:t>
            </a:fld>
            <a:endParaRPr lang="en-IN"/>
          </a:p>
        </p:txBody>
      </p:sp>
    </p:spTree>
    <p:extLst>
      <p:ext uri="{BB962C8B-B14F-4D97-AF65-F5344CB8AC3E}">
        <p14:creationId xmlns:p14="http://schemas.microsoft.com/office/powerpoint/2010/main" val="8406789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D3CB6-82EE-48D5-9BC8-7F9DF56B8BD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4E01A14D-6902-4D5B-92F8-37A5C43852A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899E4663-052F-4262-853A-E5C28BBE8293}"/>
              </a:ext>
            </a:extLst>
          </p:cNvPr>
          <p:cNvSpPr>
            <a:spLocks noGrp="1"/>
          </p:cNvSpPr>
          <p:nvPr>
            <p:ph type="dt" sz="half" idx="10"/>
          </p:nvPr>
        </p:nvSpPr>
        <p:spPr/>
        <p:txBody>
          <a:bodyPr/>
          <a:lstStyle/>
          <a:p>
            <a:fld id="{E3FEAFFB-D84C-462D-97A6-E7E54E0769FC}" type="datetimeFigureOut">
              <a:rPr lang="en-IN" smtClean="0"/>
              <a:t>15-03-2021</a:t>
            </a:fld>
            <a:endParaRPr lang="en-IN"/>
          </a:p>
        </p:txBody>
      </p:sp>
      <p:sp>
        <p:nvSpPr>
          <p:cNvPr id="5" name="Footer Placeholder 4">
            <a:extLst>
              <a:ext uri="{FF2B5EF4-FFF2-40B4-BE49-F238E27FC236}">
                <a16:creationId xmlns:a16="http://schemas.microsoft.com/office/drawing/2014/main" id="{DE085DC2-EC8B-48C9-9486-CE4F75610140}"/>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4FAD650-6A36-42AF-8369-006AF036CA25}"/>
              </a:ext>
            </a:extLst>
          </p:cNvPr>
          <p:cNvSpPr>
            <a:spLocks noGrp="1"/>
          </p:cNvSpPr>
          <p:nvPr>
            <p:ph type="sldNum" sz="quarter" idx="12"/>
          </p:nvPr>
        </p:nvSpPr>
        <p:spPr/>
        <p:txBody>
          <a:bodyPr/>
          <a:lstStyle/>
          <a:p>
            <a:fld id="{DE3AA9DB-4B74-41B9-A072-98088D00D8B7}" type="slidenum">
              <a:rPr lang="en-IN" smtClean="0"/>
              <a:t>‹#›</a:t>
            </a:fld>
            <a:endParaRPr lang="en-IN"/>
          </a:p>
        </p:txBody>
      </p:sp>
    </p:spTree>
    <p:extLst>
      <p:ext uri="{BB962C8B-B14F-4D97-AF65-F5344CB8AC3E}">
        <p14:creationId xmlns:p14="http://schemas.microsoft.com/office/powerpoint/2010/main" val="32595991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BFD7B4-6160-4F3D-AB88-0FA916F348F6}"/>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19C6B299-0500-4F0D-8061-A5E1B76AA9F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25D681FC-917B-49CF-95BB-75A0AA804FC8}"/>
              </a:ext>
            </a:extLst>
          </p:cNvPr>
          <p:cNvSpPr>
            <a:spLocks noGrp="1"/>
          </p:cNvSpPr>
          <p:nvPr>
            <p:ph type="dt" sz="half" idx="10"/>
          </p:nvPr>
        </p:nvSpPr>
        <p:spPr/>
        <p:txBody>
          <a:bodyPr/>
          <a:lstStyle/>
          <a:p>
            <a:fld id="{E3FEAFFB-D84C-462D-97A6-E7E54E0769FC}" type="datetimeFigureOut">
              <a:rPr lang="en-IN" smtClean="0"/>
              <a:t>15-03-2021</a:t>
            </a:fld>
            <a:endParaRPr lang="en-IN"/>
          </a:p>
        </p:txBody>
      </p:sp>
      <p:sp>
        <p:nvSpPr>
          <p:cNvPr id="5" name="Footer Placeholder 4">
            <a:extLst>
              <a:ext uri="{FF2B5EF4-FFF2-40B4-BE49-F238E27FC236}">
                <a16:creationId xmlns:a16="http://schemas.microsoft.com/office/drawing/2014/main" id="{D9AF8FE7-8B96-47E7-90A2-C81EB95E584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A3F3846-1D05-4353-B78E-A4C3F94B23B3}"/>
              </a:ext>
            </a:extLst>
          </p:cNvPr>
          <p:cNvSpPr>
            <a:spLocks noGrp="1"/>
          </p:cNvSpPr>
          <p:nvPr>
            <p:ph type="sldNum" sz="quarter" idx="12"/>
          </p:nvPr>
        </p:nvSpPr>
        <p:spPr/>
        <p:txBody>
          <a:bodyPr/>
          <a:lstStyle/>
          <a:p>
            <a:fld id="{DE3AA9DB-4B74-41B9-A072-98088D00D8B7}" type="slidenum">
              <a:rPr lang="en-IN" smtClean="0"/>
              <a:t>‹#›</a:t>
            </a:fld>
            <a:endParaRPr lang="en-IN"/>
          </a:p>
        </p:txBody>
      </p:sp>
    </p:spTree>
    <p:extLst>
      <p:ext uri="{BB962C8B-B14F-4D97-AF65-F5344CB8AC3E}">
        <p14:creationId xmlns:p14="http://schemas.microsoft.com/office/powerpoint/2010/main" val="33400735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DA309CE-C9F2-4856-B9A0-870FFE6057E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30ECC64E-CCA8-4D9A-9913-D82F67AB35F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A763273-EAAC-493E-AC37-B5707C0DCF94}"/>
              </a:ext>
            </a:extLst>
          </p:cNvPr>
          <p:cNvSpPr>
            <a:spLocks noGrp="1"/>
          </p:cNvSpPr>
          <p:nvPr>
            <p:ph type="dt" sz="half" idx="10"/>
          </p:nvPr>
        </p:nvSpPr>
        <p:spPr/>
        <p:txBody>
          <a:bodyPr/>
          <a:lstStyle/>
          <a:p>
            <a:fld id="{E3FEAFFB-D84C-462D-97A6-E7E54E0769FC}" type="datetimeFigureOut">
              <a:rPr lang="en-IN" smtClean="0"/>
              <a:t>15-03-2021</a:t>
            </a:fld>
            <a:endParaRPr lang="en-IN"/>
          </a:p>
        </p:txBody>
      </p:sp>
      <p:sp>
        <p:nvSpPr>
          <p:cNvPr id="5" name="Footer Placeholder 4">
            <a:extLst>
              <a:ext uri="{FF2B5EF4-FFF2-40B4-BE49-F238E27FC236}">
                <a16:creationId xmlns:a16="http://schemas.microsoft.com/office/drawing/2014/main" id="{EB4F4C9F-9DFC-4AB2-8860-06F95335B07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DB9031ED-AEFE-4E28-87E3-690D388E2496}"/>
              </a:ext>
            </a:extLst>
          </p:cNvPr>
          <p:cNvSpPr>
            <a:spLocks noGrp="1"/>
          </p:cNvSpPr>
          <p:nvPr>
            <p:ph type="sldNum" sz="quarter" idx="12"/>
          </p:nvPr>
        </p:nvSpPr>
        <p:spPr/>
        <p:txBody>
          <a:bodyPr/>
          <a:lstStyle/>
          <a:p>
            <a:fld id="{DE3AA9DB-4B74-41B9-A072-98088D00D8B7}" type="slidenum">
              <a:rPr lang="en-IN" smtClean="0"/>
              <a:t>‹#›</a:t>
            </a:fld>
            <a:endParaRPr lang="en-IN"/>
          </a:p>
        </p:txBody>
      </p:sp>
    </p:spTree>
    <p:extLst>
      <p:ext uri="{BB962C8B-B14F-4D97-AF65-F5344CB8AC3E}">
        <p14:creationId xmlns:p14="http://schemas.microsoft.com/office/powerpoint/2010/main" val="17582914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03E4FB-FA08-4CCD-95C7-EC887840079C}"/>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E0C8521F-CBAA-4C98-96C4-E8A0A3A6FC0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64193644-F455-4F15-9A56-F520D717C1CD}"/>
              </a:ext>
            </a:extLst>
          </p:cNvPr>
          <p:cNvSpPr>
            <a:spLocks noGrp="1"/>
          </p:cNvSpPr>
          <p:nvPr>
            <p:ph type="dt" sz="half" idx="10"/>
          </p:nvPr>
        </p:nvSpPr>
        <p:spPr/>
        <p:txBody>
          <a:bodyPr/>
          <a:lstStyle/>
          <a:p>
            <a:fld id="{E3FEAFFB-D84C-462D-97A6-E7E54E0769FC}" type="datetimeFigureOut">
              <a:rPr lang="en-IN" smtClean="0"/>
              <a:t>15-03-2021</a:t>
            </a:fld>
            <a:endParaRPr lang="en-IN"/>
          </a:p>
        </p:txBody>
      </p:sp>
      <p:sp>
        <p:nvSpPr>
          <p:cNvPr id="5" name="Footer Placeholder 4">
            <a:extLst>
              <a:ext uri="{FF2B5EF4-FFF2-40B4-BE49-F238E27FC236}">
                <a16:creationId xmlns:a16="http://schemas.microsoft.com/office/drawing/2014/main" id="{88C72534-91D6-4CED-9108-D562E455E54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586ACFEA-BC78-4747-BF0F-54567867FB28}"/>
              </a:ext>
            </a:extLst>
          </p:cNvPr>
          <p:cNvSpPr>
            <a:spLocks noGrp="1"/>
          </p:cNvSpPr>
          <p:nvPr>
            <p:ph type="sldNum" sz="quarter" idx="12"/>
          </p:nvPr>
        </p:nvSpPr>
        <p:spPr/>
        <p:txBody>
          <a:bodyPr/>
          <a:lstStyle/>
          <a:p>
            <a:fld id="{DE3AA9DB-4B74-41B9-A072-98088D00D8B7}" type="slidenum">
              <a:rPr lang="en-IN" smtClean="0"/>
              <a:t>‹#›</a:t>
            </a:fld>
            <a:endParaRPr lang="en-IN"/>
          </a:p>
        </p:txBody>
      </p:sp>
    </p:spTree>
    <p:extLst>
      <p:ext uri="{BB962C8B-B14F-4D97-AF65-F5344CB8AC3E}">
        <p14:creationId xmlns:p14="http://schemas.microsoft.com/office/powerpoint/2010/main" val="8215841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EE5FA5-9993-43C0-A576-533916E42B2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48611DD8-545E-4439-B5DD-FFB6C32329D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50E0191-6FCD-4CEF-8415-79178934745F}"/>
              </a:ext>
            </a:extLst>
          </p:cNvPr>
          <p:cNvSpPr>
            <a:spLocks noGrp="1"/>
          </p:cNvSpPr>
          <p:nvPr>
            <p:ph type="dt" sz="half" idx="10"/>
          </p:nvPr>
        </p:nvSpPr>
        <p:spPr/>
        <p:txBody>
          <a:bodyPr/>
          <a:lstStyle/>
          <a:p>
            <a:fld id="{E3FEAFFB-D84C-462D-97A6-E7E54E0769FC}" type="datetimeFigureOut">
              <a:rPr lang="en-IN" smtClean="0"/>
              <a:t>15-03-2021</a:t>
            </a:fld>
            <a:endParaRPr lang="en-IN"/>
          </a:p>
        </p:txBody>
      </p:sp>
      <p:sp>
        <p:nvSpPr>
          <p:cNvPr id="5" name="Footer Placeholder 4">
            <a:extLst>
              <a:ext uri="{FF2B5EF4-FFF2-40B4-BE49-F238E27FC236}">
                <a16:creationId xmlns:a16="http://schemas.microsoft.com/office/drawing/2014/main" id="{37FDB606-F1D1-46F3-A838-8129077DB7A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D4662D85-2167-4EDD-954C-DCCA730FC146}"/>
              </a:ext>
            </a:extLst>
          </p:cNvPr>
          <p:cNvSpPr>
            <a:spLocks noGrp="1"/>
          </p:cNvSpPr>
          <p:nvPr>
            <p:ph type="sldNum" sz="quarter" idx="12"/>
          </p:nvPr>
        </p:nvSpPr>
        <p:spPr/>
        <p:txBody>
          <a:bodyPr/>
          <a:lstStyle/>
          <a:p>
            <a:fld id="{DE3AA9DB-4B74-41B9-A072-98088D00D8B7}" type="slidenum">
              <a:rPr lang="en-IN" smtClean="0"/>
              <a:t>‹#›</a:t>
            </a:fld>
            <a:endParaRPr lang="en-IN"/>
          </a:p>
        </p:txBody>
      </p:sp>
    </p:spTree>
    <p:extLst>
      <p:ext uri="{BB962C8B-B14F-4D97-AF65-F5344CB8AC3E}">
        <p14:creationId xmlns:p14="http://schemas.microsoft.com/office/powerpoint/2010/main" val="29850786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D15620-8E9B-4E00-8CD0-827EBEDD7501}"/>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9CE6823B-EDBF-4F13-9E3D-2C9C2D4401F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89696A3C-2963-4B4A-84A6-A82766EFF92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EDBD1C85-F504-47B4-93F8-2BB27C699E65}"/>
              </a:ext>
            </a:extLst>
          </p:cNvPr>
          <p:cNvSpPr>
            <a:spLocks noGrp="1"/>
          </p:cNvSpPr>
          <p:nvPr>
            <p:ph type="dt" sz="half" idx="10"/>
          </p:nvPr>
        </p:nvSpPr>
        <p:spPr/>
        <p:txBody>
          <a:bodyPr/>
          <a:lstStyle/>
          <a:p>
            <a:fld id="{E3FEAFFB-D84C-462D-97A6-E7E54E0769FC}" type="datetimeFigureOut">
              <a:rPr lang="en-IN" smtClean="0"/>
              <a:t>15-03-2021</a:t>
            </a:fld>
            <a:endParaRPr lang="en-IN"/>
          </a:p>
        </p:txBody>
      </p:sp>
      <p:sp>
        <p:nvSpPr>
          <p:cNvPr id="6" name="Footer Placeholder 5">
            <a:extLst>
              <a:ext uri="{FF2B5EF4-FFF2-40B4-BE49-F238E27FC236}">
                <a16:creationId xmlns:a16="http://schemas.microsoft.com/office/drawing/2014/main" id="{B9656F4C-33D9-474E-83BF-4EE1F62AA5FB}"/>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60886D2D-2A48-46FD-B0A0-4E7161810101}"/>
              </a:ext>
            </a:extLst>
          </p:cNvPr>
          <p:cNvSpPr>
            <a:spLocks noGrp="1"/>
          </p:cNvSpPr>
          <p:nvPr>
            <p:ph type="sldNum" sz="quarter" idx="12"/>
          </p:nvPr>
        </p:nvSpPr>
        <p:spPr/>
        <p:txBody>
          <a:bodyPr/>
          <a:lstStyle/>
          <a:p>
            <a:fld id="{DE3AA9DB-4B74-41B9-A072-98088D00D8B7}" type="slidenum">
              <a:rPr lang="en-IN" smtClean="0"/>
              <a:t>‹#›</a:t>
            </a:fld>
            <a:endParaRPr lang="en-IN"/>
          </a:p>
        </p:txBody>
      </p:sp>
    </p:spTree>
    <p:extLst>
      <p:ext uri="{BB962C8B-B14F-4D97-AF65-F5344CB8AC3E}">
        <p14:creationId xmlns:p14="http://schemas.microsoft.com/office/powerpoint/2010/main" val="41486116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70C1F7-9C6E-4AB5-81DC-810C3DB4889C}"/>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F34D1B13-30DC-494D-9877-FA03A1F466E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B9202DC-8B7D-49A7-9961-B34EA7EAEAE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F87457B6-3D2D-49CD-97CE-8836F2E6450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11345D7-F9C4-4AF6-98EA-E647B7293A0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9D09F4BB-1D4F-4368-B2AD-0A003D3F5B3F}"/>
              </a:ext>
            </a:extLst>
          </p:cNvPr>
          <p:cNvSpPr>
            <a:spLocks noGrp="1"/>
          </p:cNvSpPr>
          <p:nvPr>
            <p:ph type="dt" sz="half" idx="10"/>
          </p:nvPr>
        </p:nvSpPr>
        <p:spPr/>
        <p:txBody>
          <a:bodyPr/>
          <a:lstStyle/>
          <a:p>
            <a:fld id="{E3FEAFFB-D84C-462D-97A6-E7E54E0769FC}" type="datetimeFigureOut">
              <a:rPr lang="en-IN" smtClean="0"/>
              <a:t>15-03-2021</a:t>
            </a:fld>
            <a:endParaRPr lang="en-IN"/>
          </a:p>
        </p:txBody>
      </p:sp>
      <p:sp>
        <p:nvSpPr>
          <p:cNvPr id="8" name="Footer Placeholder 7">
            <a:extLst>
              <a:ext uri="{FF2B5EF4-FFF2-40B4-BE49-F238E27FC236}">
                <a16:creationId xmlns:a16="http://schemas.microsoft.com/office/drawing/2014/main" id="{3BE8AD27-8EE6-4646-BBFA-FBE642C58E08}"/>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5DCFA248-E8C4-4F3C-B9CF-8A10F50DA9F0}"/>
              </a:ext>
            </a:extLst>
          </p:cNvPr>
          <p:cNvSpPr>
            <a:spLocks noGrp="1"/>
          </p:cNvSpPr>
          <p:nvPr>
            <p:ph type="sldNum" sz="quarter" idx="12"/>
          </p:nvPr>
        </p:nvSpPr>
        <p:spPr/>
        <p:txBody>
          <a:bodyPr/>
          <a:lstStyle/>
          <a:p>
            <a:fld id="{DE3AA9DB-4B74-41B9-A072-98088D00D8B7}" type="slidenum">
              <a:rPr lang="en-IN" smtClean="0"/>
              <a:t>‹#›</a:t>
            </a:fld>
            <a:endParaRPr lang="en-IN"/>
          </a:p>
        </p:txBody>
      </p:sp>
    </p:spTree>
    <p:extLst>
      <p:ext uri="{BB962C8B-B14F-4D97-AF65-F5344CB8AC3E}">
        <p14:creationId xmlns:p14="http://schemas.microsoft.com/office/powerpoint/2010/main" val="28843981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5DC470-3650-4BAF-8AB3-67C1AD46D917}"/>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96985E29-4EF7-4DDB-A70B-CDE16002EF03}"/>
              </a:ext>
            </a:extLst>
          </p:cNvPr>
          <p:cNvSpPr>
            <a:spLocks noGrp="1"/>
          </p:cNvSpPr>
          <p:nvPr>
            <p:ph type="dt" sz="half" idx="10"/>
          </p:nvPr>
        </p:nvSpPr>
        <p:spPr/>
        <p:txBody>
          <a:bodyPr/>
          <a:lstStyle/>
          <a:p>
            <a:fld id="{E3FEAFFB-D84C-462D-97A6-E7E54E0769FC}" type="datetimeFigureOut">
              <a:rPr lang="en-IN" smtClean="0"/>
              <a:t>15-03-2021</a:t>
            </a:fld>
            <a:endParaRPr lang="en-IN"/>
          </a:p>
        </p:txBody>
      </p:sp>
      <p:sp>
        <p:nvSpPr>
          <p:cNvPr id="4" name="Footer Placeholder 3">
            <a:extLst>
              <a:ext uri="{FF2B5EF4-FFF2-40B4-BE49-F238E27FC236}">
                <a16:creationId xmlns:a16="http://schemas.microsoft.com/office/drawing/2014/main" id="{30877769-AC14-49B1-B904-607926BFBEFA}"/>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A6977520-6EAF-44C5-B13E-C15B8C4B19F8}"/>
              </a:ext>
            </a:extLst>
          </p:cNvPr>
          <p:cNvSpPr>
            <a:spLocks noGrp="1"/>
          </p:cNvSpPr>
          <p:nvPr>
            <p:ph type="sldNum" sz="quarter" idx="12"/>
          </p:nvPr>
        </p:nvSpPr>
        <p:spPr/>
        <p:txBody>
          <a:bodyPr/>
          <a:lstStyle/>
          <a:p>
            <a:fld id="{DE3AA9DB-4B74-41B9-A072-98088D00D8B7}" type="slidenum">
              <a:rPr lang="en-IN" smtClean="0"/>
              <a:t>‹#›</a:t>
            </a:fld>
            <a:endParaRPr lang="en-IN"/>
          </a:p>
        </p:txBody>
      </p:sp>
    </p:spTree>
    <p:extLst>
      <p:ext uri="{BB962C8B-B14F-4D97-AF65-F5344CB8AC3E}">
        <p14:creationId xmlns:p14="http://schemas.microsoft.com/office/powerpoint/2010/main" val="28912495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BC2286A-42C3-4E00-A50F-71B61576B2C8}"/>
              </a:ext>
            </a:extLst>
          </p:cNvPr>
          <p:cNvSpPr>
            <a:spLocks noGrp="1"/>
          </p:cNvSpPr>
          <p:nvPr>
            <p:ph type="dt" sz="half" idx="10"/>
          </p:nvPr>
        </p:nvSpPr>
        <p:spPr/>
        <p:txBody>
          <a:bodyPr/>
          <a:lstStyle/>
          <a:p>
            <a:fld id="{E3FEAFFB-D84C-462D-97A6-E7E54E0769FC}" type="datetimeFigureOut">
              <a:rPr lang="en-IN" smtClean="0"/>
              <a:t>15-03-2021</a:t>
            </a:fld>
            <a:endParaRPr lang="en-IN"/>
          </a:p>
        </p:txBody>
      </p:sp>
      <p:sp>
        <p:nvSpPr>
          <p:cNvPr id="3" name="Footer Placeholder 2">
            <a:extLst>
              <a:ext uri="{FF2B5EF4-FFF2-40B4-BE49-F238E27FC236}">
                <a16:creationId xmlns:a16="http://schemas.microsoft.com/office/drawing/2014/main" id="{2386FBE1-5AF2-445B-AE97-331E49E49650}"/>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39F5CDC6-E9AF-4484-8BCD-0492DFC26088}"/>
              </a:ext>
            </a:extLst>
          </p:cNvPr>
          <p:cNvSpPr>
            <a:spLocks noGrp="1"/>
          </p:cNvSpPr>
          <p:nvPr>
            <p:ph type="sldNum" sz="quarter" idx="12"/>
          </p:nvPr>
        </p:nvSpPr>
        <p:spPr/>
        <p:txBody>
          <a:bodyPr/>
          <a:lstStyle/>
          <a:p>
            <a:fld id="{DE3AA9DB-4B74-41B9-A072-98088D00D8B7}" type="slidenum">
              <a:rPr lang="en-IN" smtClean="0"/>
              <a:t>‹#›</a:t>
            </a:fld>
            <a:endParaRPr lang="en-IN"/>
          </a:p>
        </p:txBody>
      </p:sp>
    </p:spTree>
    <p:extLst>
      <p:ext uri="{BB962C8B-B14F-4D97-AF65-F5344CB8AC3E}">
        <p14:creationId xmlns:p14="http://schemas.microsoft.com/office/powerpoint/2010/main" val="8937606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23F86E-9371-4EAC-BB60-8191AF4A3EA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F5951B5B-F06F-4970-A507-D70825102B0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9C8D882A-CEB2-476F-A1DD-9482F81004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D4633E8-76ED-4D80-834D-D2660EE17773}"/>
              </a:ext>
            </a:extLst>
          </p:cNvPr>
          <p:cNvSpPr>
            <a:spLocks noGrp="1"/>
          </p:cNvSpPr>
          <p:nvPr>
            <p:ph type="dt" sz="half" idx="10"/>
          </p:nvPr>
        </p:nvSpPr>
        <p:spPr/>
        <p:txBody>
          <a:bodyPr/>
          <a:lstStyle/>
          <a:p>
            <a:fld id="{E3FEAFFB-D84C-462D-97A6-E7E54E0769FC}" type="datetimeFigureOut">
              <a:rPr lang="en-IN" smtClean="0"/>
              <a:t>15-03-2021</a:t>
            </a:fld>
            <a:endParaRPr lang="en-IN"/>
          </a:p>
        </p:txBody>
      </p:sp>
      <p:sp>
        <p:nvSpPr>
          <p:cNvPr id="6" name="Footer Placeholder 5">
            <a:extLst>
              <a:ext uri="{FF2B5EF4-FFF2-40B4-BE49-F238E27FC236}">
                <a16:creationId xmlns:a16="http://schemas.microsoft.com/office/drawing/2014/main" id="{CC786C58-829E-4FBB-B83F-0556B027972C}"/>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CCFBF87B-261D-4A4D-BF17-194B68885AF9}"/>
              </a:ext>
            </a:extLst>
          </p:cNvPr>
          <p:cNvSpPr>
            <a:spLocks noGrp="1"/>
          </p:cNvSpPr>
          <p:nvPr>
            <p:ph type="sldNum" sz="quarter" idx="12"/>
          </p:nvPr>
        </p:nvSpPr>
        <p:spPr/>
        <p:txBody>
          <a:bodyPr/>
          <a:lstStyle/>
          <a:p>
            <a:fld id="{DE3AA9DB-4B74-41B9-A072-98088D00D8B7}" type="slidenum">
              <a:rPr lang="en-IN" smtClean="0"/>
              <a:t>‹#›</a:t>
            </a:fld>
            <a:endParaRPr lang="en-IN"/>
          </a:p>
        </p:txBody>
      </p:sp>
    </p:spTree>
    <p:extLst>
      <p:ext uri="{BB962C8B-B14F-4D97-AF65-F5344CB8AC3E}">
        <p14:creationId xmlns:p14="http://schemas.microsoft.com/office/powerpoint/2010/main" val="21672902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1A6CA6-DDB1-4885-AA1A-C521E19E6F2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B33CAABF-40A1-41CA-8970-AC8E8DE4109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EB4BECBF-2250-4A09-9897-5DBC731C9B3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3E626BD-14B3-40A8-89D1-2D7E6B51DAEB}"/>
              </a:ext>
            </a:extLst>
          </p:cNvPr>
          <p:cNvSpPr>
            <a:spLocks noGrp="1"/>
          </p:cNvSpPr>
          <p:nvPr>
            <p:ph type="dt" sz="half" idx="10"/>
          </p:nvPr>
        </p:nvSpPr>
        <p:spPr/>
        <p:txBody>
          <a:bodyPr/>
          <a:lstStyle/>
          <a:p>
            <a:fld id="{E3FEAFFB-D84C-462D-97A6-E7E54E0769FC}" type="datetimeFigureOut">
              <a:rPr lang="en-IN" smtClean="0"/>
              <a:t>15-03-2021</a:t>
            </a:fld>
            <a:endParaRPr lang="en-IN"/>
          </a:p>
        </p:txBody>
      </p:sp>
      <p:sp>
        <p:nvSpPr>
          <p:cNvPr id="6" name="Footer Placeholder 5">
            <a:extLst>
              <a:ext uri="{FF2B5EF4-FFF2-40B4-BE49-F238E27FC236}">
                <a16:creationId xmlns:a16="http://schemas.microsoft.com/office/drawing/2014/main" id="{59D93877-454C-4C7A-9903-3451486D9140}"/>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3782F843-47FB-4649-A1CF-8EBC8322D467}"/>
              </a:ext>
            </a:extLst>
          </p:cNvPr>
          <p:cNvSpPr>
            <a:spLocks noGrp="1"/>
          </p:cNvSpPr>
          <p:nvPr>
            <p:ph type="sldNum" sz="quarter" idx="12"/>
          </p:nvPr>
        </p:nvSpPr>
        <p:spPr/>
        <p:txBody>
          <a:bodyPr/>
          <a:lstStyle/>
          <a:p>
            <a:fld id="{DE3AA9DB-4B74-41B9-A072-98088D00D8B7}" type="slidenum">
              <a:rPr lang="en-IN" smtClean="0"/>
              <a:t>‹#›</a:t>
            </a:fld>
            <a:endParaRPr lang="en-IN"/>
          </a:p>
        </p:txBody>
      </p:sp>
    </p:spTree>
    <p:extLst>
      <p:ext uri="{BB962C8B-B14F-4D97-AF65-F5344CB8AC3E}">
        <p14:creationId xmlns:p14="http://schemas.microsoft.com/office/powerpoint/2010/main" val="32516163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D3C8E39-2D17-4373-9CFB-EE1A7C4B832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3EE511AE-9E0B-4A83-8C23-B092A68859E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458E5532-E093-43F2-8A6F-4AB2529873E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FEAFFB-D84C-462D-97A6-E7E54E0769FC}" type="datetimeFigureOut">
              <a:rPr lang="en-IN" smtClean="0"/>
              <a:t>15-03-2021</a:t>
            </a:fld>
            <a:endParaRPr lang="en-IN"/>
          </a:p>
        </p:txBody>
      </p:sp>
      <p:sp>
        <p:nvSpPr>
          <p:cNvPr id="5" name="Footer Placeholder 4">
            <a:extLst>
              <a:ext uri="{FF2B5EF4-FFF2-40B4-BE49-F238E27FC236}">
                <a16:creationId xmlns:a16="http://schemas.microsoft.com/office/drawing/2014/main" id="{CE7D5D21-3B0E-434F-98C7-67564ABBF2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3F4341C0-B626-45BE-979C-4CA65D59CAB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3AA9DB-4B74-41B9-A072-98088D00D8B7}" type="slidenum">
              <a:rPr lang="en-IN" smtClean="0"/>
              <a:t>‹#›</a:t>
            </a:fld>
            <a:endParaRPr lang="en-IN"/>
          </a:p>
        </p:txBody>
      </p:sp>
    </p:spTree>
    <p:extLst>
      <p:ext uri="{BB962C8B-B14F-4D97-AF65-F5344CB8AC3E}">
        <p14:creationId xmlns:p14="http://schemas.microsoft.com/office/powerpoint/2010/main" val="41442364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B77C57-DAA5-49CB-BB77-02E422F2689F}"/>
              </a:ext>
            </a:extLst>
          </p:cNvPr>
          <p:cNvSpPr>
            <a:spLocks noGrp="1"/>
          </p:cNvSpPr>
          <p:nvPr>
            <p:ph type="ctrTitle"/>
          </p:nvPr>
        </p:nvSpPr>
        <p:spPr>
          <a:xfrm>
            <a:off x="464235" y="1122363"/>
            <a:ext cx="11479236" cy="2197612"/>
          </a:xfrm>
        </p:spPr>
        <p:txBody>
          <a:bodyPr>
            <a:normAutofit fontScale="90000"/>
          </a:bodyPr>
          <a:lstStyle/>
          <a:p>
            <a:pPr>
              <a:lnSpc>
                <a:spcPct val="150000"/>
              </a:lnSpc>
            </a:pPr>
            <a:r>
              <a:rPr lang="hi-IN" dirty="0">
                <a:latin typeface="+mn-lt"/>
              </a:rPr>
              <a:t>राष्ट्रीय आय की अवधारणा</a:t>
            </a:r>
            <a:br>
              <a:rPr lang="hi-IN" b="1" dirty="0">
                <a:solidFill>
                  <a:srgbClr val="FF0000"/>
                </a:solidFill>
                <a:latin typeface="Algerian" panose="04020705040A02060702" pitchFamily="82" charset="0"/>
              </a:rPr>
            </a:br>
            <a:r>
              <a:rPr lang="en-IN" b="1" dirty="0">
                <a:solidFill>
                  <a:srgbClr val="FF0000"/>
                </a:solidFill>
                <a:latin typeface="Algerian" panose="04020705040A02060702" pitchFamily="82" charset="0"/>
              </a:rPr>
              <a:t>CONCEPTS OF NATIONAL INCOME</a:t>
            </a:r>
          </a:p>
        </p:txBody>
      </p:sp>
      <p:sp>
        <p:nvSpPr>
          <p:cNvPr id="3" name="Subtitle 2">
            <a:extLst>
              <a:ext uri="{FF2B5EF4-FFF2-40B4-BE49-F238E27FC236}">
                <a16:creationId xmlns:a16="http://schemas.microsoft.com/office/drawing/2014/main" id="{8D5F0105-0DE4-4587-BD9A-D7CC5E57375D}"/>
              </a:ext>
            </a:extLst>
          </p:cNvPr>
          <p:cNvSpPr>
            <a:spLocks noGrp="1"/>
          </p:cNvSpPr>
          <p:nvPr>
            <p:ph type="subTitle" idx="1"/>
          </p:nvPr>
        </p:nvSpPr>
        <p:spPr>
          <a:xfrm>
            <a:off x="7934177" y="4754880"/>
            <a:ext cx="3615397" cy="1360338"/>
          </a:xfrm>
        </p:spPr>
        <p:txBody>
          <a:bodyPr>
            <a:normAutofit fontScale="92500" lnSpcReduction="20000"/>
          </a:bodyPr>
          <a:lstStyle/>
          <a:p>
            <a:r>
              <a:rPr lang="en-IN" b="1" dirty="0">
                <a:solidFill>
                  <a:srgbClr val="002060"/>
                </a:solidFill>
                <a:latin typeface="Arial Rounded MT Bold" panose="020F0704030504030204" pitchFamily="34" charset="0"/>
              </a:rPr>
              <a:t>PRESENTED BY</a:t>
            </a:r>
          </a:p>
          <a:p>
            <a:r>
              <a:rPr lang="en-IN" b="1" dirty="0">
                <a:solidFill>
                  <a:srgbClr val="002060"/>
                </a:solidFill>
                <a:latin typeface="Arial Rounded MT Bold" panose="020F0704030504030204" pitchFamily="34" charset="0"/>
              </a:rPr>
              <a:t>DR.RASHMI PANDEY</a:t>
            </a:r>
          </a:p>
          <a:p>
            <a:r>
              <a:rPr lang="en-IN" b="1" dirty="0">
                <a:solidFill>
                  <a:srgbClr val="002060"/>
                </a:solidFill>
                <a:latin typeface="Arial Rounded MT Bold" panose="020F0704030504030204" pitchFamily="34" charset="0"/>
              </a:rPr>
              <a:t>ASST.PROFRSSOR ECONOMICS</a:t>
            </a:r>
          </a:p>
        </p:txBody>
      </p:sp>
    </p:spTree>
    <p:extLst>
      <p:ext uri="{BB962C8B-B14F-4D97-AF65-F5344CB8AC3E}">
        <p14:creationId xmlns:p14="http://schemas.microsoft.com/office/powerpoint/2010/main" val="33716749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C6FF25-CCF9-4027-AE88-BEC1A3F1B6DA}"/>
              </a:ext>
            </a:extLst>
          </p:cNvPr>
          <p:cNvSpPr>
            <a:spLocks noGrp="1"/>
          </p:cNvSpPr>
          <p:nvPr>
            <p:ph type="title"/>
          </p:nvPr>
        </p:nvSpPr>
        <p:spPr/>
        <p:txBody>
          <a:bodyPr>
            <a:normAutofit fontScale="90000"/>
          </a:bodyPr>
          <a:lstStyle/>
          <a:p>
            <a:r>
              <a:rPr lang="hi-IN" dirty="0"/>
              <a:t>4. बाजार कीमत पर शुद्ध घरेलू उत्पाद (</a:t>
            </a:r>
            <a:r>
              <a:rPr lang="en-IN" dirty="0"/>
              <a:t>NDPMP) (Net Domestic Product at Market Price):</a:t>
            </a:r>
            <a:br>
              <a:rPr lang="en-IN" dirty="0"/>
            </a:br>
            <a:endParaRPr lang="en-IN" dirty="0"/>
          </a:p>
        </p:txBody>
      </p:sp>
      <p:sp>
        <p:nvSpPr>
          <p:cNvPr id="3" name="Content Placeholder 2">
            <a:extLst>
              <a:ext uri="{FF2B5EF4-FFF2-40B4-BE49-F238E27FC236}">
                <a16:creationId xmlns:a16="http://schemas.microsoft.com/office/drawing/2014/main" id="{633331D2-7FB2-439C-AAE3-133E161A6698}"/>
              </a:ext>
            </a:extLst>
          </p:cNvPr>
          <p:cNvSpPr>
            <a:spLocks noGrp="1"/>
          </p:cNvSpPr>
          <p:nvPr>
            <p:ph idx="1"/>
          </p:nvPr>
        </p:nvSpPr>
        <p:spPr/>
        <p:txBody>
          <a:bodyPr>
            <a:normAutofit fontScale="62500" lnSpcReduction="20000"/>
          </a:bodyPr>
          <a:lstStyle/>
          <a:p>
            <a:pPr>
              <a:lnSpc>
                <a:spcPct val="170000"/>
              </a:lnSpc>
            </a:pPr>
            <a:r>
              <a:rPr lang="hi-IN" dirty="0"/>
              <a:t>बाजार कीमतों पर शुद्ध घरेलू उत्पाद (</a:t>
            </a:r>
            <a:r>
              <a:rPr lang="en-IN" dirty="0"/>
              <a:t>NDPMP) </a:t>
            </a:r>
            <a:r>
              <a:rPr lang="hi-IN" dirty="0"/>
              <a:t>का अभिप्राय एक वर्ष में एक देश की घरेलू सीमाओं में निवासियों द्वारा उत्पादित अन्तिम वस्तुओं एवं सेवाओं के मौद्रिक मूल्य से है जिसमें से स्थिर पूँजी के उपभोग को घटा दिया जाता है ।</a:t>
            </a:r>
          </a:p>
          <a:p>
            <a:pPr>
              <a:lnSpc>
                <a:spcPct val="170000"/>
              </a:lnSpc>
            </a:pPr>
            <a:r>
              <a:rPr lang="hi-IN" dirty="0"/>
              <a:t>अतः बाजार कीमत पर सकल घरेलू उत्पाद (</a:t>
            </a:r>
            <a:r>
              <a:rPr lang="en-IN" dirty="0"/>
              <a:t>GDPMP) </a:t>
            </a:r>
            <a:r>
              <a:rPr lang="hi-IN" dirty="0"/>
              <a:t>और बाजार कीमत पर शुद्ध घरेलू उत्पाद (</a:t>
            </a:r>
            <a:r>
              <a:rPr lang="en-IN" dirty="0"/>
              <a:t>NDPMP) </a:t>
            </a:r>
            <a:r>
              <a:rPr lang="hi-IN" dirty="0"/>
              <a:t>में केवल इतना ही अन्तर है कि बाजार कीमत पर सकल घरेलू उत्पाद (</a:t>
            </a:r>
            <a:r>
              <a:rPr lang="en-IN" dirty="0"/>
              <a:t>GDPMP) </a:t>
            </a:r>
            <a:r>
              <a:rPr lang="hi-IN" dirty="0"/>
              <a:t>में घिसावट व्यय भी शामिल होता है, जबकि बाजार कीमत पर शुद्ध घरेलू उत्पाद (</a:t>
            </a:r>
            <a:r>
              <a:rPr lang="en-IN" dirty="0"/>
              <a:t>NDPMP) </a:t>
            </a:r>
            <a:r>
              <a:rPr lang="hi-IN" dirty="0"/>
              <a:t>में घिसावट व्यय सम्मिलित नहीं होता ।</a:t>
            </a:r>
          </a:p>
          <a:p>
            <a:pPr>
              <a:lnSpc>
                <a:spcPct val="170000"/>
              </a:lnSpc>
            </a:pPr>
            <a:r>
              <a:rPr lang="hi-IN" dirty="0"/>
              <a:t>इस प्रकार, बाजार कीमत पर शुद्ध घरेलू उत्पाद एक देश की घरेलू सीमा में सामान्य निवासियों तथा गैर-निवासियों द्वारा एक लेखा वर्ष में उत्पादित अन्तिम वस्तुओं तथा सेवाओं के बाजार मूल्य के बराबर है । इसमें से घिसावट मूल्य घटा दिया जाता है ।</a:t>
            </a:r>
            <a:endParaRPr lang="en-IN" dirty="0"/>
          </a:p>
        </p:txBody>
      </p:sp>
    </p:spTree>
    <p:extLst>
      <p:ext uri="{BB962C8B-B14F-4D97-AF65-F5344CB8AC3E}">
        <p14:creationId xmlns:p14="http://schemas.microsoft.com/office/powerpoint/2010/main" val="89808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a:extLst>
              <a:ext uri="{FF2B5EF4-FFF2-40B4-BE49-F238E27FC236}">
                <a16:creationId xmlns:a16="http://schemas.microsoft.com/office/drawing/2014/main" id="{73445DE8-2623-4E66-B8BC-D4CE080D4C4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08295" y="1223889"/>
            <a:ext cx="9509759" cy="47689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105793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1FC10-8CC9-4E1B-8AEB-8EADF534910F}"/>
              </a:ext>
            </a:extLst>
          </p:cNvPr>
          <p:cNvSpPr>
            <a:spLocks noGrp="1"/>
          </p:cNvSpPr>
          <p:nvPr>
            <p:ph type="title"/>
          </p:nvPr>
        </p:nvSpPr>
        <p:spPr/>
        <p:txBody>
          <a:bodyPr/>
          <a:lstStyle/>
          <a:p>
            <a:r>
              <a:rPr lang="hi-IN" dirty="0"/>
              <a:t>5. शुद्ध घरेलू आय (</a:t>
            </a:r>
            <a:r>
              <a:rPr lang="en-IN" dirty="0"/>
              <a:t>Net Domestic Income):</a:t>
            </a:r>
          </a:p>
        </p:txBody>
      </p:sp>
      <p:sp>
        <p:nvSpPr>
          <p:cNvPr id="3" name="Content Placeholder 2">
            <a:extLst>
              <a:ext uri="{FF2B5EF4-FFF2-40B4-BE49-F238E27FC236}">
                <a16:creationId xmlns:a16="http://schemas.microsoft.com/office/drawing/2014/main" id="{C6525AF1-9CE8-466F-9135-5B05D4C10553}"/>
              </a:ext>
            </a:extLst>
          </p:cNvPr>
          <p:cNvSpPr>
            <a:spLocks noGrp="1"/>
          </p:cNvSpPr>
          <p:nvPr>
            <p:ph idx="1"/>
          </p:nvPr>
        </p:nvSpPr>
        <p:spPr>
          <a:xfrm>
            <a:off x="365760" y="1420838"/>
            <a:ext cx="11704320" cy="5437162"/>
          </a:xfrm>
        </p:spPr>
        <p:txBody>
          <a:bodyPr/>
          <a:lstStyle/>
          <a:p>
            <a:pPr algn="l" fontAlgn="base"/>
            <a:r>
              <a:rPr lang="hi-IN" sz="2400" b="0" dirty="0">
                <a:solidFill>
                  <a:srgbClr val="424142"/>
                </a:solidFill>
                <a:effectLst/>
                <a:latin typeface="Georgia" panose="02040502050405020303" pitchFamily="18" charset="0"/>
              </a:rPr>
              <a:t>एक देश की घरेलू सीमा के अन्तर्गत एक लेखा वर्ष में उत्पादित साधन आय के जोड़ को शुद्ध घरेलू आय (</a:t>
            </a:r>
            <a:r>
              <a:rPr lang="en-IN" sz="2400" b="0" dirty="0">
                <a:solidFill>
                  <a:srgbClr val="424142"/>
                </a:solidFill>
                <a:effectLst/>
                <a:latin typeface="Georgia" panose="02040502050405020303" pitchFamily="18" charset="0"/>
              </a:rPr>
              <a:t>NDY) </a:t>
            </a:r>
            <a:r>
              <a:rPr lang="hi-IN" sz="2400" b="0" dirty="0">
                <a:solidFill>
                  <a:srgbClr val="424142"/>
                </a:solidFill>
                <a:effectLst/>
                <a:latin typeface="Georgia" panose="02040502050405020303" pitchFamily="18" charset="0"/>
              </a:rPr>
              <a:t>या साधन लागत पर शुद्ध घरेलू उत्पाद (</a:t>
            </a:r>
            <a:r>
              <a:rPr lang="en-IN" sz="2400" b="0" dirty="0">
                <a:solidFill>
                  <a:srgbClr val="424142"/>
                </a:solidFill>
                <a:effectLst/>
                <a:latin typeface="Georgia" panose="02040502050405020303" pitchFamily="18" charset="0"/>
              </a:rPr>
              <a:t>NDP</a:t>
            </a:r>
            <a:r>
              <a:rPr lang="en-IN" sz="2400" b="0" baseline="-25000" dirty="0">
                <a:solidFill>
                  <a:srgbClr val="424142"/>
                </a:solidFill>
                <a:effectLst/>
                <a:latin typeface="Georgia" panose="02040502050405020303" pitchFamily="18" charset="0"/>
              </a:rPr>
              <a:t>FC</a:t>
            </a:r>
            <a:r>
              <a:rPr lang="en-IN" sz="2400" b="0" dirty="0">
                <a:solidFill>
                  <a:srgbClr val="424142"/>
                </a:solidFill>
                <a:effectLst/>
                <a:latin typeface="Georgia" panose="02040502050405020303" pitchFamily="18" charset="0"/>
              </a:rPr>
              <a:t>) </a:t>
            </a:r>
            <a:r>
              <a:rPr lang="hi-IN" sz="2400" b="0" dirty="0">
                <a:solidFill>
                  <a:srgbClr val="424142"/>
                </a:solidFill>
                <a:effectLst/>
                <a:latin typeface="Georgia" panose="02040502050405020303" pitchFamily="18" charset="0"/>
              </a:rPr>
              <a:t>कहा जाता है । दूसरे शब्दों में, साधन लागत पर शुद्ध घरेलू उत्पाद को ही शुद्ध घरेलू आय भी कहते हैं ।</a:t>
            </a:r>
          </a:p>
          <a:p>
            <a:pPr algn="l" fontAlgn="base"/>
            <a:r>
              <a:rPr lang="hi-IN" sz="2400" b="0" dirty="0">
                <a:solidFill>
                  <a:srgbClr val="424142"/>
                </a:solidFill>
                <a:effectLst/>
                <a:latin typeface="Georgia" panose="02040502050405020303" pitchFamily="18" charset="0"/>
              </a:rPr>
              <a:t>इस प्रकार,</a:t>
            </a:r>
          </a:p>
          <a:p>
            <a:pPr algn="l" fontAlgn="base"/>
            <a:r>
              <a:rPr lang="hi-IN" sz="2400" b="0" dirty="0">
                <a:solidFill>
                  <a:srgbClr val="424142"/>
                </a:solidFill>
                <a:effectLst/>
                <a:latin typeface="Georgia" panose="02040502050405020303" pitchFamily="18" charset="0"/>
              </a:rPr>
              <a:t>[शुद्ध घरेलू आय] = [साधन लागत पर शुद्ध घरेलू उत्पाद]</a:t>
            </a:r>
          </a:p>
          <a:p>
            <a:pPr algn="l" fontAlgn="base"/>
            <a:r>
              <a:rPr lang="hi-IN" sz="2400" b="0" dirty="0">
                <a:solidFill>
                  <a:srgbClr val="424142"/>
                </a:solidFill>
                <a:effectLst/>
                <a:latin typeface="Georgia" panose="02040502050405020303" pitchFamily="18" charset="0"/>
              </a:rPr>
              <a:t>एक लेखा वर्ष में एक देश की घरेलू सीमा में अर्जित साधन आय (लगान + मजदूरी + ब्याज + लाभ) के कुल जोड़ को शुद्ध घरेलू आय अथवा साधन लागत पर शुद्ध घरेलू उत्पाद कहते हैं ।</a:t>
            </a:r>
          </a:p>
          <a:p>
            <a:endParaRPr lang="en-IN" dirty="0"/>
          </a:p>
        </p:txBody>
      </p:sp>
      <p:pic>
        <p:nvPicPr>
          <p:cNvPr id="5124" name="Picture 4">
            <a:extLst>
              <a:ext uri="{FF2B5EF4-FFF2-40B4-BE49-F238E27FC236}">
                <a16:creationId xmlns:a16="http://schemas.microsoft.com/office/drawing/2014/main" id="{9EFEE7F5-6D79-4FC1-9446-A2F95ACFA4B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78966" y="4670474"/>
            <a:ext cx="7540283" cy="21875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293009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6FA8B9-67BD-4F53-9FDD-81BEDD7E372B}"/>
              </a:ext>
            </a:extLst>
          </p:cNvPr>
          <p:cNvSpPr>
            <a:spLocks noGrp="1"/>
          </p:cNvSpPr>
          <p:nvPr>
            <p:ph type="title"/>
          </p:nvPr>
        </p:nvSpPr>
        <p:spPr/>
        <p:txBody>
          <a:bodyPr>
            <a:noAutofit/>
          </a:bodyPr>
          <a:lstStyle/>
          <a:p>
            <a:r>
              <a:rPr lang="hi-IN" sz="3200" dirty="0"/>
              <a:t>6. सकल घरेलू आय (</a:t>
            </a:r>
            <a:r>
              <a:rPr lang="en-IN" sz="3200" dirty="0"/>
              <a:t>Gross Domestic Income) </a:t>
            </a:r>
            <a:r>
              <a:rPr lang="hi-IN" sz="3200" dirty="0"/>
              <a:t>अथवा साधन लागत पर सकल घरेलू उत्पाद (</a:t>
            </a:r>
            <a:r>
              <a:rPr lang="en-IN" sz="3200" dirty="0"/>
              <a:t>GDPFC) (Gross Domestic Product at Factor Cost):</a:t>
            </a:r>
          </a:p>
        </p:txBody>
      </p:sp>
      <p:sp>
        <p:nvSpPr>
          <p:cNvPr id="3" name="Content Placeholder 2">
            <a:extLst>
              <a:ext uri="{FF2B5EF4-FFF2-40B4-BE49-F238E27FC236}">
                <a16:creationId xmlns:a16="http://schemas.microsoft.com/office/drawing/2014/main" id="{FEF20ABC-0301-49CD-B1E0-24DC456BD777}"/>
              </a:ext>
            </a:extLst>
          </p:cNvPr>
          <p:cNvSpPr>
            <a:spLocks noGrp="1"/>
          </p:cNvSpPr>
          <p:nvPr>
            <p:ph idx="1"/>
          </p:nvPr>
        </p:nvSpPr>
        <p:spPr>
          <a:xfrm>
            <a:off x="643986" y="1948479"/>
            <a:ext cx="10709816" cy="4740704"/>
          </a:xfrm>
        </p:spPr>
        <p:txBody>
          <a:bodyPr/>
          <a:lstStyle/>
          <a:p>
            <a:pPr algn="l" fontAlgn="base"/>
            <a:r>
              <a:rPr lang="hi-IN" b="0" dirty="0">
                <a:solidFill>
                  <a:srgbClr val="424142"/>
                </a:solidFill>
                <a:effectLst/>
                <a:latin typeface="Georgia" panose="02040502050405020303" pitchFamily="18" charset="0"/>
              </a:rPr>
              <a:t>साधन लागत पर सकल घरेलू उत्पाद (</a:t>
            </a:r>
            <a:r>
              <a:rPr lang="en-IN" b="0" dirty="0">
                <a:solidFill>
                  <a:srgbClr val="424142"/>
                </a:solidFill>
                <a:effectLst/>
                <a:latin typeface="Georgia" panose="02040502050405020303" pitchFamily="18" charset="0"/>
              </a:rPr>
              <a:t>GDP</a:t>
            </a:r>
            <a:r>
              <a:rPr lang="en-IN" b="0" baseline="-25000" dirty="0">
                <a:solidFill>
                  <a:srgbClr val="424142"/>
                </a:solidFill>
                <a:effectLst/>
                <a:latin typeface="Georgia" panose="02040502050405020303" pitchFamily="18" charset="0"/>
              </a:rPr>
              <a:t>FC</a:t>
            </a:r>
            <a:r>
              <a:rPr lang="en-IN" b="0" dirty="0">
                <a:solidFill>
                  <a:srgbClr val="424142"/>
                </a:solidFill>
                <a:effectLst/>
                <a:latin typeface="Georgia" panose="02040502050405020303" pitchFamily="18" charset="0"/>
              </a:rPr>
              <a:t>)</a:t>
            </a:r>
            <a:r>
              <a:rPr lang="en-IN" b="1" dirty="0">
                <a:solidFill>
                  <a:srgbClr val="424142"/>
                </a:solidFill>
                <a:effectLst/>
                <a:latin typeface="Georgia" panose="02040502050405020303" pitchFamily="18" charset="0"/>
              </a:rPr>
              <a:t> </a:t>
            </a:r>
            <a:r>
              <a:rPr lang="hi-IN" b="0" dirty="0">
                <a:solidFill>
                  <a:srgbClr val="424142"/>
                </a:solidFill>
                <a:effectLst/>
                <a:latin typeface="Georgia" panose="02040502050405020303" pitchFamily="18" charset="0"/>
              </a:rPr>
              <a:t>घरेलू सीमा में एक लेखा वर्ष में सामान्य निवासियों द्वारा मजदूरी, लागत, ब्याज तथा लाभ के रूप में अर्जित आय तथा पूँजी उपभोग मूल्य का जोड़ है ।</a:t>
            </a:r>
          </a:p>
          <a:p>
            <a:pPr algn="l" fontAlgn="base"/>
            <a:r>
              <a:rPr lang="hi-IN" b="0" dirty="0">
                <a:solidFill>
                  <a:srgbClr val="424142"/>
                </a:solidFill>
                <a:effectLst/>
                <a:latin typeface="Georgia" panose="02040502050405020303" pitchFamily="18" charset="0"/>
              </a:rPr>
              <a:t>साधन लागत पर सकल घरेलू उत्पाद (</a:t>
            </a:r>
            <a:r>
              <a:rPr lang="en-IN" b="0" dirty="0">
                <a:solidFill>
                  <a:srgbClr val="424142"/>
                </a:solidFill>
                <a:effectLst/>
                <a:latin typeface="Georgia" panose="02040502050405020303" pitchFamily="18" charset="0"/>
              </a:rPr>
              <a:t>GDP</a:t>
            </a:r>
            <a:r>
              <a:rPr lang="en-IN" b="0" baseline="-25000" dirty="0">
                <a:solidFill>
                  <a:srgbClr val="424142"/>
                </a:solidFill>
                <a:effectLst/>
                <a:latin typeface="Georgia" panose="02040502050405020303" pitchFamily="18" charset="0"/>
              </a:rPr>
              <a:t>FC</a:t>
            </a:r>
            <a:r>
              <a:rPr lang="en-IN" b="0" dirty="0">
                <a:solidFill>
                  <a:srgbClr val="424142"/>
                </a:solidFill>
                <a:effectLst/>
                <a:latin typeface="Georgia" panose="02040502050405020303" pitchFamily="18" charset="0"/>
              </a:rPr>
              <a:t>) </a:t>
            </a:r>
            <a:r>
              <a:rPr lang="hi-IN" b="0" dirty="0">
                <a:solidFill>
                  <a:srgbClr val="424142"/>
                </a:solidFill>
                <a:effectLst/>
                <a:latin typeface="Georgia" panose="02040502050405020303" pitchFamily="18" charset="0"/>
              </a:rPr>
              <a:t>में घिसावट व्यय (मूल्य ह्रास) भी सम्मिलित होता है, जबकि साधन लागत पर शुद्ध घरेलू उत्पाद (</a:t>
            </a:r>
            <a:r>
              <a:rPr lang="en-IN" b="0" dirty="0">
                <a:solidFill>
                  <a:srgbClr val="424142"/>
                </a:solidFill>
                <a:effectLst/>
                <a:latin typeface="Georgia" panose="02040502050405020303" pitchFamily="18" charset="0"/>
              </a:rPr>
              <a:t>NDP</a:t>
            </a:r>
            <a:r>
              <a:rPr lang="en-IN" b="0" baseline="-25000" dirty="0">
                <a:solidFill>
                  <a:srgbClr val="424142"/>
                </a:solidFill>
                <a:effectLst/>
                <a:latin typeface="Georgia" panose="02040502050405020303" pitchFamily="18" charset="0"/>
              </a:rPr>
              <a:t>FC</a:t>
            </a:r>
            <a:r>
              <a:rPr lang="en-IN" b="0" dirty="0">
                <a:solidFill>
                  <a:srgbClr val="424142"/>
                </a:solidFill>
                <a:effectLst/>
                <a:latin typeface="Georgia" panose="02040502050405020303" pitchFamily="18" charset="0"/>
              </a:rPr>
              <a:t>) </a:t>
            </a:r>
            <a:r>
              <a:rPr lang="hi-IN" b="0" dirty="0">
                <a:solidFill>
                  <a:srgbClr val="424142"/>
                </a:solidFill>
                <a:effectLst/>
                <a:latin typeface="Georgia" panose="02040502050405020303" pitchFamily="18" charset="0"/>
              </a:rPr>
              <a:t>में घिसावट व्यय शामिल नहीं होता ।</a:t>
            </a:r>
          </a:p>
          <a:p>
            <a:br>
              <a:rPr lang="hi-IN" dirty="0"/>
            </a:br>
            <a:endParaRPr lang="en-IN" dirty="0"/>
          </a:p>
        </p:txBody>
      </p:sp>
      <p:pic>
        <p:nvPicPr>
          <p:cNvPr id="6146" name="Picture 2">
            <a:extLst>
              <a:ext uri="{FF2B5EF4-FFF2-40B4-BE49-F238E27FC236}">
                <a16:creationId xmlns:a16="http://schemas.microsoft.com/office/drawing/2014/main" id="{5D9F9331-4A67-4989-B444-D290122F2E2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41674" y="4656406"/>
            <a:ext cx="6260123" cy="20327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112596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28F57-239F-43F6-B596-4A1FDC1CD150}"/>
              </a:ext>
            </a:extLst>
          </p:cNvPr>
          <p:cNvSpPr>
            <a:spLocks noGrp="1"/>
          </p:cNvSpPr>
          <p:nvPr>
            <p:ph type="title"/>
          </p:nvPr>
        </p:nvSpPr>
        <p:spPr>
          <a:xfrm>
            <a:off x="406400" y="266652"/>
            <a:ext cx="11350170" cy="1325563"/>
          </a:xfrm>
        </p:spPr>
        <p:txBody>
          <a:bodyPr>
            <a:normAutofit fontScale="90000"/>
          </a:bodyPr>
          <a:lstStyle/>
          <a:p>
            <a:r>
              <a:rPr lang="hi-IN" sz="3600" dirty="0"/>
              <a:t>7. साधन लागत पर शुद्ध राष्ट्रीय उत्पाद (</a:t>
            </a:r>
            <a:r>
              <a:rPr lang="en-IN" sz="3600" dirty="0"/>
              <a:t>NNPFC) (Net National Product at Factor Cost) </a:t>
            </a:r>
            <a:r>
              <a:rPr lang="hi-IN" sz="3600" dirty="0"/>
              <a:t>अथवा राष्ट्रीय आय (</a:t>
            </a:r>
            <a:r>
              <a:rPr lang="en-IN" sz="3600" dirty="0"/>
              <a:t>National Income):</a:t>
            </a:r>
            <a:endParaRPr lang="en-IN" dirty="0"/>
          </a:p>
        </p:txBody>
      </p:sp>
      <p:sp>
        <p:nvSpPr>
          <p:cNvPr id="3" name="Content Placeholder 2">
            <a:extLst>
              <a:ext uri="{FF2B5EF4-FFF2-40B4-BE49-F238E27FC236}">
                <a16:creationId xmlns:a16="http://schemas.microsoft.com/office/drawing/2014/main" id="{CE837B33-6AA8-40DE-9102-75E8E80250D3}"/>
              </a:ext>
            </a:extLst>
          </p:cNvPr>
          <p:cNvSpPr>
            <a:spLocks noGrp="1"/>
          </p:cNvSpPr>
          <p:nvPr>
            <p:ph idx="1"/>
          </p:nvPr>
        </p:nvSpPr>
        <p:spPr>
          <a:xfrm>
            <a:off x="991652" y="1808486"/>
            <a:ext cx="10362147" cy="4497981"/>
          </a:xfrm>
        </p:spPr>
        <p:txBody>
          <a:bodyPr>
            <a:normAutofit lnSpcReduction="10000"/>
          </a:bodyPr>
          <a:lstStyle/>
          <a:p>
            <a:pPr algn="l" fontAlgn="base"/>
            <a:r>
              <a:rPr lang="hi-IN" sz="2400" b="0" dirty="0">
                <a:solidFill>
                  <a:srgbClr val="424142"/>
                </a:solidFill>
                <a:effectLst/>
                <a:latin typeface="Georgia" panose="02040502050405020303" pitchFamily="18" charset="0"/>
              </a:rPr>
              <a:t>साधन लागत पर शुद्ध राष्ट्रीय उत्पाद (</a:t>
            </a:r>
            <a:r>
              <a:rPr lang="en-IN" sz="2400" b="0" dirty="0">
                <a:solidFill>
                  <a:srgbClr val="424142"/>
                </a:solidFill>
                <a:effectLst/>
                <a:latin typeface="Georgia" panose="02040502050405020303" pitchFamily="18" charset="0"/>
              </a:rPr>
              <a:t>NNP</a:t>
            </a:r>
            <a:r>
              <a:rPr lang="en-IN" sz="2400" b="0" baseline="-25000" dirty="0">
                <a:solidFill>
                  <a:srgbClr val="424142"/>
                </a:solidFill>
                <a:effectLst/>
                <a:latin typeface="Georgia" panose="02040502050405020303" pitchFamily="18" charset="0"/>
              </a:rPr>
              <a:t>FC</a:t>
            </a:r>
            <a:r>
              <a:rPr lang="en-IN" sz="2400" b="0" dirty="0">
                <a:solidFill>
                  <a:srgbClr val="424142"/>
                </a:solidFill>
                <a:effectLst/>
                <a:latin typeface="Georgia" panose="02040502050405020303" pitchFamily="18" charset="0"/>
              </a:rPr>
              <a:t>) </a:t>
            </a:r>
            <a:r>
              <a:rPr lang="hi-IN" sz="2400" b="0" dirty="0">
                <a:solidFill>
                  <a:srgbClr val="424142"/>
                </a:solidFill>
                <a:effectLst/>
                <a:latin typeface="Georgia" panose="02040502050405020303" pitchFamily="18" charset="0"/>
              </a:rPr>
              <a:t>को ही राष्ट्रीय आय कहते हैं । राष्ट्रीय आय अथवा साधन लागत पर शुद्ध राष्ट्रीय उत्पाद मजदूरी, लगान, ब्याज और लाभ के रूप में उत्पादन के साधनों को दिये जाने वाले भुगतानों को बताती है । संक्षेप में, समस्त साधन भुगतानों के योग को ही राष्ट्रीय आय कहते हैं ।</a:t>
            </a:r>
          </a:p>
          <a:p>
            <a:pPr algn="l" fontAlgn="base"/>
            <a:r>
              <a:rPr lang="hi-IN" sz="2400" b="0" dirty="0">
                <a:solidFill>
                  <a:srgbClr val="424142"/>
                </a:solidFill>
                <a:effectLst/>
                <a:latin typeface="Georgia" panose="02040502050405020303" pitchFamily="18" charset="0"/>
              </a:rPr>
              <a:t>किसी एक लेखा वर्ष में किसी देश की घरेलू सीमा में अर्जित कुल साधन आय (लगान + मजदूरी + ब्याज तथा लाभ) तथा विदेशों से शुद्ध साधन आय का जोड़ साधन लागत पर शुद्ध राष्ट्रीय उत्पाद अथवा राष्ट्रीय आय कहलाता है ।</a:t>
            </a:r>
          </a:p>
          <a:p>
            <a:pPr algn="l" fontAlgn="base"/>
            <a:r>
              <a:rPr lang="hi-IN" sz="2400" b="0" dirty="0">
                <a:solidFill>
                  <a:srgbClr val="424142"/>
                </a:solidFill>
                <a:effectLst/>
                <a:latin typeface="Georgia" panose="02040502050405020303" pitchFamily="18" charset="0"/>
              </a:rPr>
              <a:t>अर्थात् साधन लागत पर शुद्ध राष्ट्रीय उत्पाद (</a:t>
            </a:r>
            <a:r>
              <a:rPr lang="en-IN" sz="2400" b="0" dirty="0">
                <a:solidFill>
                  <a:srgbClr val="424142"/>
                </a:solidFill>
                <a:effectLst/>
                <a:latin typeface="Georgia" panose="02040502050405020303" pitchFamily="18" charset="0"/>
              </a:rPr>
              <a:t>NNP</a:t>
            </a:r>
            <a:r>
              <a:rPr lang="en-IN" sz="2400" b="0" baseline="-25000" dirty="0">
                <a:solidFill>
                  <a:srgbClr val="424142"/>
                </a:solidFill>
                <a:effectLst/>
                <a:latin typeface="Georgia" panose="02040502050405020303" pitchFamily="18" charset="0"/>
              </a:rPr>
              <a:t>FC</a:t>
            </a:r>
            <a:r>
              <a:rPr lang="en-IN" sz="2400" b="0" dirty="0">
                <a:solidFill>
                  <a:srgbClr val="424142"/>
                </a:solidFill>
                <a:effectLst/>
                <a:latin typeface="Georgia" panose="02040502050405020303" pitchFamily="18" charset="0"/>
              </a:rPr>
              <a:t>) </a:t>
            </a:r>
            <a:r>
              <a:rPr lang="hi-IN" sz="2400" b="0" dirty="0">
                <a:solidFill>
                  <a:srgbClr val="424142"/>
                </a:solidFill>
                <a:effectLst/>
                <a:latin typeface="Georgia" panose="02040502050405020303" pitchFamily="18" charset="0"/>
              </a:rPr>
              <a:t>एक वर्ष में एक देश के सामान्य निवासियों द्वारा अर्जित कुल साधन आय का जोड़ होता है ।</a:t>
            </a:r>
          </a:p>
          <a:p>
            <a:br>
              <a:rPr lang="hi-IN" dirty="0"/>
            </a:br>
            <a:endParaRPr lang="en-IN" dirty="0"/>
          </a:p>
        </p:txBody>
      </p:sp>
      <p:pic>
        <p:nvPicPr>
          <p:cNvPr id="7170" name="Picture 2">
            <a:extLst>
              <a:ext uri="{FF2B5EF4-FFF2-40B4-BE49-F238E27FC236}">
                <a16:creationId xmlns:a16="http://schemas.microsoft.com/office/drawing/2014/main" id="{B79BB020-6A2D-46F1-9226-3AB478C73CF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83657" y="5138058"/>
            <a:ext cx="9811657" cy="11693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735735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CC8950-7676-465A-A000-18CDA52F2CC8}"/>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1F5E5A34-6881-4401-BA92-7A97D0540C3C}"/>
              </a:ext>
            </a:extLst>
          </p:cNvPr>
          <p:cNvSpPr>
            <a:spLocks noGrp="1"/>
          </p:cNvSpPr>
          <p:nvPr>
            <p:ph idx="1"/>
          </p:nvPr>
        </p:nvSpPr>
        <p:spPr>
          <a:xfrm>
            <a:off x="866248" y="1861624"/>
            <a:ext cx="10487552" cy="3678231"/>
          </a:xfrm>
        </p:spPr>
        <p:txBody>
          <a:bodyPr/>
          <a:lstStyle/>
          <a:p>
            <a:r>
              <a:rPr lang="hi-IN" dirty="0"/>
              <a:t>‘घरेलू’ चर को ‘राष्ट्रीय’ चर में बदलने के लिए उसमें ‘विदेशों से शुद्ध साधन आय’ के घटक को जोड़ दिया जाता है । घरेलू आय अर्थात् साधन लागत पर शुद्ध घरेलू उत्पाद घरेलू चर है । इसे साधन लागत पर शुद्ध राष्ट्रीय उत्पाद (</a:t>
            </a:r>
            <a:r>
              <a:rPr lang="en-IN" dirty="0"/>
              <a:t>NNPFC) </a:t>
            </a:r>
            <a:r>
              <a:rPr lang="hi-IN" dirty="0"/>
              <a:t>बनाने के लिए इसमें विदेशों से शुद्ध साधन आय को जोड़ा जाता है ।</a:t>
            </a:r>
          </a:p>
          <a:p>
            <a:r>
              <a:rPr lang="hi-IN" dirty="0"/>
              <a:t>अर्थात्</a:t>
            </a:r>
          </a:p>
          <a:p>
            <a:endParaRPr lang="en-IN" dirty="0"/>
          </a:p>
        </p:txBody>
      </p:sp>
      <p:pic>
        <p:nvPicPr>
          <p:cNvPr id="8194" name="Picture 2">
            <a:extLst>
              <a:ext uri="{FF2B5EF4-FFF2-40B4-BE49-F238E27FC236}">
                <a16:creationId xmlns:a16="http://schemas.microsoft.com/office/drawing/2014/main" id="{F5FF03F2-A81C-4685-A194-3A0ABA28759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63040" y="4797083"/>
            <a:ext cx="9369083" cy="13645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410053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8A8F27-93EC-4AD5-BA31-CE9FC3C16CA1}"/>
              </a:ext>
            </a:extLst>
          </p:cNvPr>
          <p:cNvSpPr>
            <a:spLocks noGrp="1"/>
          </p:cNvSpPr>
          <p:nvPr>
            <p:ph type="title"/>
          </p:nvPr>
        </p:nvSpPr>
        <p:spPr/>
        <p:txBody>
          <a:bodyPr>
            <a:noAutofit/>
          </a:bodyPr>
          <a:lstStyle/>
          <a:p>
            <a:r>
              <a:rPr lang="hi-IN" sz="3600" dirty="0"/>
              <a:t>8. साधन लागत पर सकल राष्ट्रीय उत्पाद (</a:t>
            </a:r>
            <a:r>
              <a:rPr lang="en-IN" sz="3600" dirty="0"/>
              <a:t>GNPFC) (Gross National Product at Factor Cost):</a:t>
            </a:r>
            <a:br>
              <a:rPr lang="en-IN" sz="3600" dirty="0"/>
            </a:br>
            <a:endParaRPr lang="en-IN" sz="3600" dirty="0"/>
          </a:p>
        </p:txBody>
      </p:sp>
      <p:sp>
        <p:nvSpPr>
          <p:cNvPr id="3" name="Content Placeholder 2">
            <a:extLst>
              <a:ext uri="{FF2B5EF4-FFF2-40B4-BE49-F238E27FC236}">
                <a16:creationId xmlns:a16="http://schemas.microsoft.com/office/drawing/2014/main" id="{33789C67-243B-4BCC-9C9B-9F67569AE2A5}"/>
              </a:ext>
            </a:extLst>
          </p:cNvPr>
          <p:cNvSpPr>
            <a:spLocks noGrp="1"/>
          </p:cNvSpPr>
          <p:nvPr>
            <p:ph idx="1"/>
          </p:nvPr>
        </p:nvSpPr>
        <p:spPr>
          <a:xfrm>
            <a:off x="1355758" y="1399699"/>
            <a:ext cx="9998039" cy="3961342"/>
          </a:xfrm>
        </p:spPr>
        <p:txBody>
          <a:bodyPr/>
          <a:lstStyle/>
          <a:p>
            <a:r>
              <a:rPr lang="hi-IN" dirty="0"/>
              <a:t>सकल राष्ट्रीय आय एक देश में एक वर्ष में सामान्य निवासियों द्वारा अर्जित साधन लागतों का कुल जोड़ है जिसमें अचल पूँजी का उपभोग (घिसावट व्यय) सम्मिलित रहता है ।</a:t>
            </a:r>
          </a:p>
          <a:p>
            <a:r>
              <a:rPr lang="hi-IN" dirty="0"/>
              <a:t>यदि साधन लागत पर शुद्ध राष्ट्रीय उत्पाद में घिसावट व्यय को जोड़ दिया जाये तो साधन लागत पर सकल राष्ट्रीय उत्पाद (</a:t>
            </a:r>
            <a:r>
              <a:rPr lang="en-IN" dirty="0"/>
              <a:t>GNPFC) </a:t>
            </a:r>
            <a:r>
              <a:rPr lang="hi-IN" dirty="0"/>
              <a:t>प्राप्त हो जाता है ।</a:t>
            </a:r>
            <a:endParaRPr lang="en-IN" dirty="0"/>
          </a:p>
        </p:txBody>
      </p:sp>
      <p:pic>
        <p:nvPicPr>
          <p:cNvPr id="9218" name="Picture 2">
            <a:extLst>
              <a:ext uri="{FF2B5EF4-FFF2-40B4-BE49-F238E27FC236}">
                <a16:creationId xmlns:a16="http://schemas.microsoft.com/office/drawing/2014/main" id="{BBE72151-35D3-4A90-BE64-D1B28E1CD5C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83876" y="3953022"/>
            <a:ext cx="6682155" cy="18991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13274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743115-4D21-4CA4-8064-C004B7B1A7EF}"/>
              </a:ext>
            </a:extLst>
          </p:cNvPr>
          <p:cNvSpPr>
            <a:spLocks noGrp="1"/>
          </p:cNvSpPr>
          <p:nvPr>
            <p:ph type="title"/>
          </p:nvPr>
        </p:nvSpPr>
        <p:spPr>
          <a:xfrm>
            <a:off x="838200" y="365126"/>
            <a:ext cx="10515600" cy="563342"/>
          </a:xfrm>
        </p:spPr>
        <p:txBody>
          <a:bodyPr>
            <a:normAutofit fontScale="90000"/>
          </a:bodyPr>
          <a:lstStyle/>
          <a:p>
            <a:r>
              <a:rPr lang="hi-IN" dirty="0"/>
              <a:t>9. निजी आय (</a:t>
            </a:r>
            <a:r>
              <a:rPr lang="en-IN" dirty="0"/>
              <a:t>Private Income):</a:t>
            </a:r>
          </a:p>
        </p:txBody>
      </p:sp>
      <p:sp>
        <p:nvSpPr>
          <p:cNvPr id="3" name="Content Placeholder 2">
            <a:extLst>
              <a:ext uri="{FF2B5EF4-FFF2-40B4-BE49-F238E27FC236}">
                <a16:creationId xmlns:a16="http://schemas.microsoft.com/office/drawing/2014/main" id="{EFB04911-8850-433E-86E1-54299D02D234}"/>
              </a:ext>
            </a:extLst>
          </p:cNvPr>
          <p:cNvSpPr>
            <a:spLocks noGrp="1"/>
          </p:cNvSpPr>
          <p:nvPr>
            <p:ph idx="1"/>
          </p:nvPr>
        </p:nvSpPr>
        <p:spPr>
          <a:xfrm>
            <a:off x="393895" y="801858"/>
            <a:ext cx="11648050" cy="4276579"/>
          </a:xfrm>
        </p:spPr>
        <p:txBody>
          <a:bodyPr>
            <a:normAutofit fontScale="92500" lnSpcReduction="20000"/>
          </a:bodyPr>
          <a:lstStyle/>
          <a:p>
            <a:pPr marL="0" indent="0">
              <a:buNone/>
            </a:pPr>
            <a:r>
              <a:rPr lang="hi-IN" dirty="0"/>
              <a:t> </a:t>
            </a:r>
            <a:endParaRPr lang="en-IN" dirty="0"/>
          </a:p>
          <a:p>
            <a:pPr>
              <a:lnSpc>
                <a:spcPct val="160000"/>
              </a:lnSpc>
            </a:pPr>
            <a:r>
              <a:rPr lang="hi-IN" sz="2200" dirty="0"/>
              <a:t>निजी आय से अभिप्राय उस आय से होता है जो निजी क्षेत्र के लोगों को किसी भी स्रोत से प्राप्त होती है । इसके अन्तर्गत निजी क्षेत्र को मिलने वाली सभी आय भुगतान (जैसे – वेतन व मजदूरी, किराया, ब्याज, लाभ, मिश्रित आय आदि) तथा गैर-आय भुगतान (जैसे – सभी प्रकार के हस्तान्तरण भुगतान) आते हैं । इसमें विदेशों से प्राप्त शुद्ध आय भी सम्मिलित होती है ।</a:t>
            </a:r>
          </a:p>
          <a:p>
            <a:pPr>
              <a:lnSpc>
                <a:spcPct val="160000"/>
              </a:lnSpc>
            </a:pPr>
            <a:r>
              <a:rPr lang="hi-IN" sz="2200" dirty="0"/>
              <a:t>निजी क्षेत्र की आय ज्ञात करने के लिए, निजी क्षेत्र को घरेलू उत्पाद से प्राप्त आय में, विदेशों से प्राप्त शुद्ध साधन आय भी जोड़नी होगी । इसके अतिरिक्त, निजी आय में सरकार के चालू हस्तान्तरण, शेष विश्व से शुद्ध चालू हस्तान्तरण और राष्ट्रीय ऋणों पर ब्याज को सम्मिलित किया जाता है ।</a:t>
            </a:r>
          </a:p>
          <a:p>
            <a:pPr>
              <a:lnSpc>
                <a:spcPct val="160000"/>
              </a:lnSpc>
            </a:pPr>
            <a:r>
              <a:rPr lang="hi-IN" sz="2200" dirty="0"/>
              <a:t>सूत्र के रूप में,</a:t>
            </a:r>
            <a:endParaRPr lang="en-IN" dirty="0"/>
          </a:p>
        </p:txBody>
      </p:sp>
      <p:pic>
        <p:nvPicPr>
          <p:cNvPr id="10242" name="Picture 2">
            <a:extLst>
              <a:ext uri="{FF2B5EF4-FFF2-40B4-BE49-F238E27FC236}">
                <a16:creationId xmlns:a16="http://schemas.microsoft.com/office/drawing/2014/main" id="{D152BE78-B83D-452A-8927-07BB7AF040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33711" y="4445390"/>
            <a:ext cx="7174523" cy="20474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44865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AD1931-76AE-4342-87A3-464E5E6EB642}"/>
              </a:ext>
            </a:extLst>
          </p:cNvPr>
          <p:cNvSpPr>
            <a:spLocks noGrp="1"/>
          </p:cNvSpPr>
          <p:nvPr>
            <p:ph type="title"/>
          </p:nvPr>
        </p:nvSpPr>
        <p:spPr>
          <a:xfrm>
            <a:off x="838200" y="365125"/>
            <a:ext cx="10515600" cy="746223"/>
          </a:xfrm>
        </p:spPr>
        <p:txBody>
          <a:bodyPr>
            <a:normAutofit/>
          </a:bodyPr>
          <a:lstStyle/>
          <a:p>
            <a:r>
              <a:rPr lang="hi-IN" sz="3600" dirty="0"/>
              <a:t>10. व्यक्तिगत या वैयक्तिक आय (</a:t>
            </a:r>
            <a:r>
              <a:rPr lang="en-IN" sz="3600" dirty="0"/>
              <a:t>Personal Income):</a:t>
            </a:r>
          </a:p>
        </p:txBody>
      </p:sp>
      <p:sp>
        <p:nvSpPr>
          <p:cNvPr id="3" name="Content Placeholder 2">
            <a:extLst>
              <a:ext uri="{FF2B5EF4-FFF2-40B4-BE49-F238E27FC236}">
                <a16:creationId xmlns:a16="http://schemas.microsoft.com/office/drawing/2014/main" id="{599AC347-92C1-430B-A828-D45ABEE35621}"/>
              </a:ext>
            </a:extLst>
          </p:cNvPr>
          <p:cNvSpPr>
            <a:spLocks noGrp="1"/>
          </p:cNvSpPr>
          <p:nvPr>
            <p:ph idx="1"/>
          </p:nvPr>
        </p:nvSpPr>
        <p:spPr>
          <a:xfrm>
            <a:off x="330200" y="1111348"/>
            <a:ext cx="11595100" cy="5746652"/>
          </a:xfrm>
        </p:spPr>
        <p:txBody>
          <a:bodyPr>
            <a:normAutofit/>
          </a:bodyPr>
          <a:lstStyle/>
          <a:p>
            <a:pPr>
              <a:lnSpc>
                <a:spcPct val="100000"/>
              </a:lnSpc>
            </a:pPr>
            <a:r>
              <a:rPr lang="hi-IN" sz="1800" dirty="0"/>
              <a:t>व्यक्तिगत आय से आशय उस आय से है जो किसी देश में एक वर्ष की अवधि में व्यक्तियों अथवा परिवारों द्वारा वास्तविक रूप से प्राप्त होती है ।</a:t>
            </a:r>
          </a:p>
          <a:p>
            <a:pPr>
              <a:lnSpc>
                <a:spcPct val="100000"/>
              </a:lnSpc>
            </a:pPr>
            <a:r>
              <a:rPr lang="hi-IN" sz="1800" dirty="0"/>
              <a:t>वैयक्तिक आय सदैव राष्ट्रीय आय से कम रहती है क्योंकि उत्पादन के साधनों द्वारा जितनी आय निर्मित की जाती है, वह उन्हें समस्त उपलब्ध नहीं होती । राष्ट्रीय आय में से अनेक कटौतियाँ काटी जाती हैं तथा कुछ मदें जोड़ी जाती हैं । इसके बाद प्राप्त राशि वैयक्तिक आय कहलाती है ।</a:t>
            </a:r>
          </a:p>
          <a:p>
            <a:pPr>
              <a:lnSpc>
                <a:spcPct val="100000"/>
              </a:lnSpc>
            </a:pPr>
            <a:r>
              <a:rPr lang="hi-IN" sz="1800" dirty="0"/>
              <a:t>वैयक्तिक आय की गणना (</a:t>
            </a:r>
            <a:r>
              <a:rPr lang="en-IN" sz="1800" dirty="0"/>
              <a:t>Computation of Personal Income):</a:t>
            </a:r>
          </a:p>
          <a:p>
            <a:pPr>
              <a:lnSpc>
                <a:spcPct val="100000"/>
              </a:lnSpc>
            </a:pPr>
            <a:r>
              <a:rPr lang="hi-IN" sz="1800" dirty="0"/>
              <a:t>व्यक्तिगत आय की गणना हेतु राष्ट्रीय आय में से घटाई व जोड़ी जानी वाली मदें निम्न हैं:</a:t>
            </a:r>
          </a:p>
          <a:p>
            <a:pPr>
              <a:lnSpc>
                <a:spcPct val="100000"/>
              </a:lnSpc>
            </a:pPr>
            <a:r>
              <a:rPr lang="en-IN" sz="1800" dirty="0" err="1"/>
              <a:t>i</a:t>
            </a:r>
            <a:r>
              <a:rPr lang="en-IN" sz="1800" dirty="0"/>
              <a:t>. </a:t>
            </a:r>
            <a:r>
              <a:rPr lang="hi-IN" sz="1800" dirty="0"/>
              <a:t>घटायी जाने वाली मदें (</a:t>
            </a:r>
            <a:r>
              <a:rPr lang="en-IN" sz="1800" dirty="0"/>
              <a:t>Items to be Deducted):</a:t>
            </a:r>
          </a:p>
          <a:p>
            <a:pPr>
              <a:lnSpc>
                <a:spcPct val="100000"/>
              </a:lnSpc>
            </a:pPr>
            <a:r>
              <a:rPr lang="en-IN" sz="1800" dirty="0"/>
              <a:t>(a) </a:t>
            </a:r>
            <a:r>
              <a:rPr lang="hi-IN" sz="1800" dirty="0"/>
              <a:t>निगम आय कर (</a:t>
            </a:r>
            <a:r>
              <a:rPr lang="en-IN" sz="1800" dirty="0"/>
              <a:t>Corporate Income Tax):</a:t>
            </a:r>
          </a:p>
          <a:p>
            <a:pPr>
              <a:lnSpc>
                <a:spcPct val="100000"/>
              </a:lnSpc>
            </a:pPr>
            <a:r>
              <a:rPr lang="hi-IN" sz="1800" dirty="0"/>
              <a:t>व्यापारिक निगमों को अपने लाभ का कुछ हिस्सा निगम करों के रूप में सरकार को चुकाना पड़ता है । इस प्रकार आय का यह भाग अंशधारियों को व्यक्तिगत आय के रूप में प्राप्त नहीं होता । अतः इसे राष्ट्रीय आय में से घटा दिया जाता है ।</a:t>
            </a:r>
          </a:p>
          <a:p>
            <a:pPr>
              <a:lnSpc>
                <a:spcPct val="100000"/>
              </a:lnSpc>
            </a:pPr>
            <a:r>
              <a:rPr lang="hi-IN" sz="1800" dirty="0"/>
              <a:t>(</a:t>
            </a:r>
            <a:r>
              <a:rPr lang="en-IN" sz="1800" dirty="0"/>
              <a:t>b) </a:t>
            </a:r>
            <a:r>
              <a:rPr lang="hi-IN" sz="1800" dirty="0"/>
              <a:t>निगमों का अवितरित लाभ (</a:t>
            </a:r>
            <a:r>
              <a:rPr lang="en-IN" sz="1800" dirty="0"/>
              <a:t>Undistributed Corporate Profit):</a:t>
            </a:r>
          </a:p>
          <a:p>
            <a:pPr>
              <a:lnSpc>
                <a:spcPct val="100000"/>
              </a:lnSpc>
            </a:pPr>
            <a:r>
              <a:rPr lang="hi-IN" sz="1800" dirty="0"/>
              <a:t>निगम अपनी आय का एक भाग अंशधारियों में न बाँटकर इसे पुनः व्यवसाय में विनियोजित कर देता है, अतः व्यक्तिगत आय निकालने हेतु इस भाग को राष्ट्रीय आय में से कम कर दिया जाता है ।</a:t>
            </a:r>
            <a:endParaRPr lang="en-IN" sz="1800" dirty="0"/>
          </a:p>
        </p:txBody>
      </p:sp>
    </p:spTree>
    <p:extLst>
      <p:ext uri="{BB962C8B-B14F-4D97-AF65-F5344CB8AC3E}">
        <p14:creationId xmlns:p14="http://schemas.microsoft.com/office/powerpoint/2010/main" val="22850507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424FE1-23A3-46F3-B994-8D4DBB6F57BE}"/>
              </a:ext>
            </a:extLst>
          </p:cNvPr>
          <p:cNvSpPr>
            <a:spLocks noGrp="1"/>
          </p:cNvSpPr>
          <p:nvPr>
            <p:ph type="title"/>
          </p:nvPr>
        </p:nvSpPr>
        <p:spPr>
          <a:xfrm>
            <a:off x="838200" y="-444500"/>
            <a:ext cx="10515600" cy="444500"/>
          </a:xfrm>
        </p:spPr>
        <p:txBody>
          <a:bodyPr>
            <a:normAutofit fontScale="90000"/>
          </a:bodyPr>
          <a:lstStyle/>
          <a:p>
            <a:endParaRPr lang="en-IN" dirty="0"/>
          </a:p>
        </p:txBody>
      </p:sp>
      <p:sp>
        <p:nvSpPr>
          <p:cNvPr id="3" name="Content Placeholder 2">
            <a:extLst>
              <a:ext uri="{FF2B5EF4-FFF2-40B4-BE49-F238E27FC236}">
                <a16:creationId xmlns:a16="http://schemas.microsoft.com/office/drawing/2014/main" id="{C1310287-76BC-4561-982E-6D3DEB2A072E}"/>
              </a:ext>
            </a:extLst>
          </p:cNvPr>
          <p:cNvSpPr>
            <a:spLocks noGrp="1"/>
          </p:cNvSpPr>
          <p:nvPr>
            <p:ph idx="1"/>
          </p:nvPr>
        </p:nvSpPr>
        <p:spPr>
          <a:xfrm>
            <a:off x="977900" y="139701"/>
            <a:ext cx="10515600" cy="3962400"/>
          </a:xfrm>
        </p:spPr>
        <p:txBody>
          <a:bodyPr>
            <a:normAutofit fontScale="85000" lnSpcReduction="20000"/>
          </a:bodyPr>
          <a:lstStyle/>
          <a:p>
            <a:pPr>
              <a:lnSpc>
                <a:spcPct val="120000"/>
              </a:lnSpc>
            </a:pPr>
            <a:r>
              <a:rPr lang="en-IN" dirty="0"/>
              <a:t>(c) </a:t>
            </a:r>
            <a:r>
              <a:rPr lang="hi-IN" dirty="0"/>
              <a:t>सामाजिक सुरक्षा कटौतियाँ (</a:t>
            </a:r>
            <a:r>
              <a:rPr lang="en-IN" dirty="0"/>
              <a:t>Deductions for Social Security):</a:t>
            </a:r>
          </a:p>
          <a:p>
            <a:pPr>
              <a:lnSpc>
                <a:spcPct val="120000"/>
              </a:lnSpc>
            </a:pPr>
            <a:r>
              <a:rPr lang="hi-IN" dirty="0"/>
              <a:t>सामाजिक सुरक्षा हेतु जो कटौतियाँ प्रोविडेण्ट फण्ड व पेंशन फण्ड आदि के रूप में की जाती हैं, उन्हें भी राष्ट्रीय आय में से व्यक्तिगत आय निकालने हेतु घटा दिया जाता है क्योंकि व्यक्तियों की आय इन कटौतियों से कम हो जाती है ।</a:t>
            </a:r>
          </a:p>
          <a:p>
            <a:pPr>
              <a:lnSpc>
                <a:spcPct val="120000"/>
              </a:lnSpc>
            </a:pPr>
            <a:r>
              <a:rPr lang="en-IN" dirty="0"/>
              <a:t>ii. </a:t>
            </a:r>
            <a:r>
              <a:rPr lang="hi-IN" dirty="0"/>
              <a:t>जोड़ी जाने वाली मदें (</a:t>
            </a:r>
            <a:r>
              <a:rPr lang="en-IN" dirty="0"/>
              <a:t>Items to be Included):</a:t>
            </a:r>
          </a:p>
          <a:p>
            <a:pPr>
              <a:lnSpc>
                <a:spcPct val="120000"/>
              </a:lnSpc>
            </a:pPr>
            <a:r>
              <a:rPr lang="hi-IN" dirty="0"/>
              <a:t>व्यक्तिगत आय की गणना हेतु राष्ट्रीय आय में से कटौतियों के घटने के बाद व्यक्तियों को जो हस्तांतरण भुगतान प्राप्त होते हैं, उन्हें जोड़ दिया जाता है । इन भुगतानों में पेंशन, बेरोजगारी-भत्ता आदि सम्मिलित रहते हैं ।</a:t>
            </a:r>
          </a:p>
          <a:p>
            <a:pPr>
              <a:lnSpc>
                <a:spcPct val="120000"/>
              </a:lnSpc>
            </a:pPr>
            <a:r>
              <a:rPr lang="hi-IN" dirty="0"/>
              <a:t>इस प्रकार,</a:t>
            </a:r>
            <a:endParaRPr lang="en-IN" dirty="0"/>
          </a:p>
        </p:txBody>
      </p:sp>
      <p:pic>
        <p:nvPicPr>
          <p:cNvPr id="11266" name="Picture 2">
            <a:extLst>
              <a:ext uri="{FF2B5EF4-FFF2-40B4-BE49-F238E27FC236}">
                <a16:creationId xmlns:a16="http://schemas.microsoft.com/office/drawing/2014/main" id="{A39FE507-4232-4CF9-B005-1CB6FBDAA40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24100" y="4102102"/>
            <a:ext cx="8559799" cy="18414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502388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B7E71-652E-443B-A2D6-1E6EC171F5FF}"/>
              </a:ext>
            </a:extLst>
          </p:cNvPr>
          <p:cNvSpPr>
            <a:spLocks noGrp="1"/>
          </p:cNvSpPr>
          <p:nvPr>
            <p:ph type="title"/>
          </p:nvPr>
        </p:nvSpPr>
        <p:spPr/>
        <p:txBody>
          <a:bodyPr/>
          <a:lstStyle/>
          <a:p>
            <a:r>
              <a:rPr lang="hi-IN" dirty="0">
                <a:latin typeface="+mn-lt"/>
              </a:rPr>
              <a:t>राष्ट्रीय आय की अवधारणा</a:t>
            </a:r>
            <a:endParaRPr lang="en-IN" dirty="0">
              <a:latin typeface="+mn-lt"/>
            </a:endParaRPr>
          </a:p>
        </p:txBody>
      </p:sp>
      <p:sp>
        <p:nvSpPr>
          <p:cNvPr id="6" name="Content Placeholder 5">
            <a:extLst>
              <a:ext uri="{FF2B5EF4-FFF2-40B4-BE49-F238E27FC236}">
                <a16:creationId xmlns:a16="http://schemas.microsoft.com/office/drawing/2014/main" id="{2C05CA6F-3D52-4A92-8FF1-706EB4E1ED41}"/>
              </a:ext>
            </a:extLst>
          </p:cNvPr>
          <p:cNvSpPr>
            <a:spLocks noGrp="1"/>
          </p:cNvSpPr>
          <p:nvPr>
            <p:ph idx="1"/>
          </p:nvPr>
        </p:nvSpPr>
        <p:spPr/>
        <p:txBody>
          <a:bodyPr/>
          <a:lstStyle/>
          <a:p>
            <a:pPr marL="514350" indent="-514350">
              <a:buAutoNum type="arabicPeriod"/>
            </a:pPr>
            <a:r>
              <a:rPr lang="hi-IN" dirty="0">
                <a:latin typeface="Algerian" panose="04020705040A02060702" pitchFamily="82" charset="0"/>
              </a:rPr>
              <a:t>कुल राष्ट्रीय उत्पाद </a:t>
            </a:r>
            <a:r>
              <a:rPr lang="en-US" dirty="0">
                <a:latin typeface="Algerian" panose="04020705040A02060702" pitchFamily="82" charset="0"/>
              </a:rPr>
              <a:t>  GROSS NATIONAL PRODUCT(GNP)</a:t>
            </a:r>
            <a:endParaRPr lang="hi-IN" dirty="0">
              <a:latin typeface="Algerian" panose="04020705040A02060702" pitchFamily="82" charset="0"/>
            </a:endParaRPr>
          </a:p>
          <a:p>
            <a:pPr marL="514350" indent="-514350">
              <a:buAutoNum type="arabicPeriod"/>
            </a:pPr>
            <a:r>
              <a:rPr lang="hi-IN" dirty="0"/>
              <a:t>कुल घरेलु उत्पाद </a:t>
            </a:r>
            <a:r>
              <a:rPr lang="en-US" dirty="0"/>
              <a:t>      </a:t>
            </a:r>
            <a:r>
              <a:rPr lang="en-US" dirty="0">
                <a:latin typeface="Algerian" panose="04020705040A02060702" pitchFamily="82" charset="0"/>
              </a:rPr>
              <a:t>GROSS DOMESTIC PRODUCT(GDP)</a:t>
            </a:r>
            <a:endParaRPr lang="hi-IN" dirty="0">
              <a:latin typeface="Algerian" panose="04020705040A02060702" pitchFamily="82" charset="0"/>
            </a:endParaRPr>
          </a:p>
          <a:p>
            <a:pPr marL="514350" indent="-514350">
              <a:buAutoNum type="arabicPeriod"/>
            </a:pPr>
            <a:r>
              <a:rPr lang="hi-IN" dirty="0"/>
              <a:t>शुद्ध</a:t>
            </a:r>
            <a:r>
              <a:rPr lang="hi-IN" dirty="0">
                <a:latin typeface="Algerian" panose="04020705040A02060702" pitchFamily="82" charset="0"/>
              </a:rPr>
              <a:t> राष्ट्रीय उत्पाद </a:t>
            </a:r>
            <a:r>
              <a:rPr lang="en-US" dirty="0">
                <a:latin typeface="Algerian" panose="04020705040A02060702" pitchFamily="82" charset="0"/>
              </a:rPr>
              <a:t> NET NATIONAL PRODUCT(NNP)</a:t>
            </a:r>
            <a:endParaRPr lang="hi-IN" dirty="0">
              <a:latin typeface="Algerian" panose="04020705040A02060702" pitchFamily="82" charset="0"/>
            </a:endParaRPr>
          </a:p>
          <a:p>
            <a:pPr marL="514350" indent="-514350">
              <a:buAutoNum type="arabicPeriod"/>
            </a:pPr>
            <a:r>
              <a:rPr lang="hi-IN" dirty="0"/>
              <a:t>शुद्ध घरेलु उत्पाद </a:t>
            </a:r>
            <a:r>
              <a:rPr lang="en-US" dirty="0"/>
              <a:t>     </a:t>
            </a:r>
            <a:r>
              <a:rPr lang="en-US" dirty="0">
                <a:latin typeface="Algerian" panose="04020705040A02060702" pitchFamily="82" charset="0"/>
              </a:rPr>
              <a:t>NET DOMESTIC PRODUCT(NDP)</a:t>
            </a:r>
            <a:endParaRPr lang="hi-IN" dirty="0">
              <a:latin typeface="Algerian" panose="04020705040A02060702" pitchFamily="82" charset="0"/>
            </a:endParaRPr>
          </a:p>
          <a:p>
            <a:pPr marL="514350" indent="-514350">
              <a:buAutoNum type="arabicPeriod"/>
            </a:pPr>
            <a:r>
              <a:rPr lang="hi-IN" dirty="0">
                <a:latin typeface="Algerian" panose="04020705040A02060702" pitchFamily="82" charset="0"/>
              </a:rPr>
              <a:t>व्यक्तिगत  आय </a:t>
            </a:r>
            <a:r>
              <a:rPr lang="en-US" dirty="0">
                <a:latin typeface="Algerian" panose="04020705040A02060702" pitchFamily="82" charset="0"/>
              </a:rPr>
              <a:t>       PERSONAL INCOME</a:t>
            </a:r>
            <a:endParaRPr lang="hi-IN" dirty="0">
              <a:latin typeface="Algerian" panose="04020705040A02060702" pitchFamily="82" charset="0"/>
            </a:endParaRPr>
          </a:p>
          <a:p>
            <a:pPr marL="514350" indent="-514350">
              <a:buAutoNum type="arabicPeriod"/>
            </a:pPr>
            <a:r>
              <a:rPr lang="hi-IN" dirty="0">
                <a:latin typeface="Algerian" panose="04020705040A02060702" pitchFamily="82" charset="0"/>
              </a:rPr>
              <a:t>व्यय योग्य आय</a:t>
            </a:r>
            <a:r>
              <a:rPr lang="en-US" dirty="0">
                <a:latin typeface="Algerian" panose="04020705040A02060702" pitchFamily="82" charset="0"/>
              </a:rPr>
              <a:t>          DISPOSABLE</a:t>
            </a:r>
            <a:r>
              <a:rPr lang="hi-IN" dirty="0">
                <a:latin typeface="Algerian" panose="04020705040A02060702" pitchFamily="82" charset="0"/>
              </a:rPr>
              <a:t> </a:t>
            </a:r>
            <a:r>
              <a:rPr lang="en-US" dirty="0">
                <a:latin typeface="Algerian" panose="04020705040A02060702" pitchFamily="82" charset="0"/>
              </a:rPr>
              <a:t>INCOME</a:t>
            </a:r>
            <a:endParaRPr lang="hi-IN" dirty="0">
              <a:latin typeface="Algerian" panose="04020705040A02060702" pitchFamily="82" charset="0"/>
            </a:endParaRPr>
          </a:p>
          <a:p>
            <a:pPr marL="514350" indent="-514350">
              <a:buAutoNum type="arabicPeriod"/>
            </a:pPr>
            <a:r>
              <a:rPr lang="hi-IN" dirty="0">
                <a:latin typeface="Algerian" panose="04020705040A02060702" pitchFamily="82" charset="0"/>
              </a:rPr>
              <a:t>प्रति व्यक्ति आय </a:t>
            </a:r>
            <a:r>
              <a:rPr lang="en-US" dirty="0">
                <a:latin typeface="Algerian" panose="04020705040A02060702" pitchFamily="82" charset="0"/>
              </a:rPr>
              <a:t>      PER CAPITA INCOME</a:t>
            </a:r>
            <a:endParaRPr lang="hi-IN" dirty="0">
              <a:latin typeface="Algerian" panose="04020705040A02060702" pitchFamily="82" charset="0"/>
            </a:endParaRPr>
          </a:p>
          <a:p>
            <a:pPr marL="514350" indent="-514350">
              <a:buAutoNum type="arabicPeriod"/>
            </a:pPr>
            <a:r>
              <a:rPr lang="hi-IN" dirty="0">
                <a:latin typeface="Algerian" panose="04020705040A02060702" pitchFamily="82" charset="0"/>
              </a:rPr>
              <a:t>वास्तविक आय </a:t>
            </a:r>
            <a:r>
              <a:rPr lang="en-US" dirty="0">
                <a:latin typeface="Algerian" panose="04020705040A02060702" pitchFamily="82" charset="0"/>
              </a:rPr>
              <a:t>          REAL INCOME</a:t>
            </a:r>
            <a:endParaRPr lang="hi-IN" dirty="0">
              <a:latin typeface="Algerian" panose="04020705040A02060702" pitchFamily="82" charset="0"/>
            </a:endParaRPr>
          </a:p>
          <a:p>
            <a:pPr marL="514350" indent="-514350">
              <a:buAutoNum type="arabicPeriod"/>
            </a:pPr>
            <a:endParaRPr lang="hi-IN" dirty="0"/>
          </a:p>
        </p:txBody>
      </p:sp>
    </p:spTree>
    <p:extLst>
      <p:ext uri="{BB962C8B-B14F-4D97-AF65-F5344CB8AC3E}">
        <p14:creationId xmlns:p14="http://schemas.microsoft.com/office/powerpoint/2010/main" val="22399580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99C36-81C8-4431-A68B-67EF5B7DD77E}"/>
              </a:ext>
            </a:extLst>
          </p:cNvPr>
          <p:cNvSpPr>
            <a:spLocks noGrp="1"/>
          </p:cNvSpPr>
          <p:nvPr>
            <p:ph type="title"/>
          </p:nvPr>
        </p:nvSpPr>
        <p:spPr>
          <a:xfrm>
            <a:off x="838200" y="393700"/>
            <a:ext cx="10515600" cy="1079500"/>
          </a:xfrm>
        </p:spPr>
        <p:txBody>
          <a:bodyPr>
            <a:normAutofit fontScale="90000"/>
          </a:bodyPr>
          <a:lstStyle/>
          <a:p>
            <a:pPr algn="ctr"/>
            <a:r>
              <a:rPr lang="hi-IN" dirty="0"/>
              <a:t>11. वैयक्तिक प्रयोज्य आय (</a:t>
            </a:r>
            <a:r>
              <a:rPr lang="en-IN" dirty="0"/>
              <a:t>Personal Disposable Income):</a:t>
            </a:r>
            <a:br>
              <a:rPr lang="en-IN" dirty="0"/>
            </a:br>
            <a:endParaRPr lang="en-IN" dirty="0"/>
          </a:p>
        </p:txBody>
      </p:sp>
      <p:sp>
        <p:nvSpPr>
          <p:cNvPr id="3" name="Content Placeholder 2">
            <a:extLst>
              <a:ext uri="{FF2B5EF4-FFF2-40B4-BE49-F238E27FC236}">
                <a16:creationId xmlns:a16="http://schemas.microsoft.com/office/drawing/2014/main" id="{31FABCBB-31F0-46B6-8EB0-4C1E6F92D72C}"/>
              </a:ext>
            </a:extLst>
          </p:cNvPr>
          <p:cNvSpPr>
            <a:spLocks noGrp="1"/>
          </p:cNvSpPr>
          <p:nvPr>
            <p:ph idx="1"/>
          </p:nvPr>
        </p:nvSpPr>
        <p:spPr>
          <a:xfrm>
            <a:off x="838200" y="1279525"/>
            <a:ext cx="10515600" cy="3444875"/>
          </a:xfrm>
        </p:spPr>
        <p:txBody>
          <a:bodyPr>
            <a:normAutofit fontScale="92500" lnSpcReduction="20000"/>
          </a:bodyPr>
          <a:lstStyle/>
          <a:p>
            <a:r>
              <a:rPr lang="hi-IN" dirty="0"/>
              <a:t>व्यक्तियों अथवा परिवारों को प्राप्त होने वाली व्यक्तिगत आय, व्यय करने योग्य रूप में उपलब्ध नहीं होती । इसका कारण यह है कि व्यक्तिगत आय का एक भाग व्यक्तियों और परिवारों द्वारा व्यक्तिगत प्रत्यक्ष करों; जैसे – आय-कर, भवन-कर आदि के रूप में सरकार को चुकाना पड़ता है । इसके अतिरिक्त कभी-कभी प्रशासन</a:t>
            </a:r>
          </a:p>
          <a:p>
            <a:endParaRPr lang="hi-IN" dirty="0"/>
          </a:p>
          <a:p>
            <a:r>
              <a:rPr lang="hi-IN" dirty="0"/>
              <a:t>द्वारा निर्धारित कानूनों एवं नियमों का उल्लंघन करने पर परिवारों को दण्ड एवं जुर्माना भी देना पड़ता है जिसे सरकार की विविध प्राप्तियों के अन्तर्गत रखा जाता है । इस प्रकार वैयक्तिक प्रयोज्य आय ज्ञात करने के लिए वैयक्तिक आय में से प्रत्यक्ष कर तथा सरकार की विविध प्राप्तियों को घटाना होगा ।</a:t>
            </a:r>
            <a:endParaRPr lang="en-IN" dirty="0"/>
          </a:p>
        </p:txBody>
      </p:sp>
      <p:pic>
        <p:nvPicPr>
          <p:cNvPr id="12290" name="Picture 2">
            <a:extLst>
              <a:ext uri="{FF2B5EF4-FFF2-40B4-BE49-F238E27FC236}">
                <a16:creationId xmlns:a16="http://schemas.microsoft.com/office/drawing/2014/main" id="{6E44AE98-8DEF-4D45-B9CC-B9AA378894F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47950" y="4762501"/>
            <a:ext cx="6896100" cy="1993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19570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571CCF-0281-413B-849C-A03D459D451E}"/>
              </a:ext>
            </a:extLst>
          </p:cNvPr>
          <p:cNvSpPr>
            <a:spLocks noGrp="1"/>
          </p:cNvSpPr>
          <p:nvPr>
            <p:ph type="title"/>
          </p:nvPr>
        </p:nvSpPr>
        <p:spPr/>
        <p:txBody>
          <a:bodyPr>
            <a:normAutofit fontScale="90000"/>
          </a:bodyPr>
          <a:lstStyle/>
          <a:p>
            <a:r>
              <a:rPr lang="hi-IN" dirty="0"/>
              <a:t>12. राष्ट्रीय प्रयोज्य आय (</a:t>
            </a:r>
            <a:r>
              <a:rPr lang="en-IN" dirty="0"/>
              <a:t>National Disposable Income, NDI):</a:t>
            </a:r>
            <a:br>
              <a:rPr lang="en-IN" dirty="0"/>
            </a:br>
            <a:endParaRPr lang="en-IN" dirty="0"/>
          </a:p>
        </p:txBody>
      </p:sp>
      <p:sp>
        <p:nvSpPr>
          <p:cNvPr id="3" name="Content Placeholder 2">
            <a:extLst>
              <a:ext uri="{FF2B5EF4-FFF2-40B4-BE49-F238E27FC236}">
                <a16:creationId xmlns:a16="http://schemas.microsoft.com/office/drawing/2014/main" id="{4718A74C-A6BA-46C8-A48D-1EC93153C861}"/>
              </a:ext>
            </a:extLst>
          </p:cNvPr>
          <p:cNvSpPr>
            <a:spLocks noGrp="1"/>
          </p:cNvSpPr>
          <p:nvPr>
            <p:ph idx="1"/>
          </p:nvPr>
        </p:nvSpPr>
        <p:spPr>
          <a:xfrm>
            <a:off x="1326988" y="1312134"/>
            <a:ext cx="10026812" cy="2743031"/>
          </a:xfrm>
        </p:spPr>
        <p:txBody>
          <a:bodyPr>
            <a:normAutofit lnSpcReduction="10000"/>
          </a:bodyPr>
          <a:lstStyle/>
          <a:p>
            <a:pPr>
              <a:lnSpc>
                <a:spcPct val="100000"/>
              </a:lnSpc>
            </a:pPr>
            <a:r>
              <a:rPr lang="hi-IN" sz="3200" dirty="0"/>
              <a:t>राष्ट्रीय प्रयोज्य आय से अभिप्राय किसी देश की बाजार कीमत पर उस शुद्ध आय से है जो उस देश को व्यय करने के लिए उपलब्ध होती है । किसी देश की राष्ट्रीय प्रयोज्य आय, उस देश की राष्ट्रीय आय, शुद्ध अप्रत्यक्ष कर तथा शेष विश्व से प्राप्त चालू हस्तान्तरण आय का जोड़ है ।</a:t>
            </a:r>
            <a:endParaRPr lang="en-IN" sz="3200" dirty="0"/>
          </a:p>
        </p:txBody>
      </p:sp>
      <p:pic>
        <p:nvPicPr>
          <p:cNvPr id="13314" name="Picture 2">
            <a:extLst>
              <a:ext uri="{FF2B5EF4-FFF2-40B4-BE49-F238E27FC236}">
                <a16:creationId xmlns:a16="http://schemas.microsoft.com/office/drawing/2014/main" id="{E4E54824-7034-4B45-B630-50AF13EB55A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1" y="4333461"/>
            <a:ext cx="10214112" cy="16547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719254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Thank You Note Day (26th December) | Days Of The Year">
            <a:extLst>
              <a:ext uri="{FF2B5EF4-FFF2-40B4-BE49-F238E27FC236}">
                <a16:creationId xmlns:a16="http://schemas.microsoft.com/office/drawing/2014/main" id="{D673E0A9-C5B5-46C0-AC63-7E91C54CC44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198783"/>
            <a:ext cx="12192000" cy="70567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298900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393F74-B400-48DC-9E21-8C12B9624175}"/>
              </a:ext>
            </a:extLst>
          </p:cNvPr>
          <p:cNvSpPr>
            <a:spLocks noGrp="1"/>
          </p:cNvSpPr>
          <p:nvPr>
            <p:ph type="title"/>
          </p:nvPr>
        </p:nvSpPr>
        <p:spPr>
          <a:xfrm>
            <a:off x="838200" y="492369"/>
            <a:ext cx="10515600" cy="1198319"/>
          </a:xfrm>
        </p:spPr>
        <p:txBody>
          <a:bodyPr>
            <a:normAutofit fontScale="90000"/>
          </a:bodyPr>
          <a:lstStyle/>
          <a:p>
            <a:pPr>
              <a:lnSpc>
                <a:spcPct val="100000"/>
              </a:lnSpc>
            </a:pPr>
            <a:r>
              <a:rPr lang="hi-IN" b="1" dirty="0">
                <a:solidFill>
                  <a:srgbClr val="000000"/>
                </a:solidFill>
                <a:effectLst/>
                <a:latin typeface="Georgia" panose="02040502050405020303" pitchFamily="18" charset="0"/>
              </a:rPr>
              <a:t>ब</a:t>
            </a:r>
            <a:r>
              <a:rPr lang="hi-IN" dirty="0"/>
              <a:t>  बाजार कीमत पर कुल घरेलु उत्पाद</a:t>
            </a:r>
            <a:r>
              <a:rPr lang="hi-IN" b="1" dirty="0">
                <a:solidFill>
                  <a:srgbClr val="000000"/>
                </a:solidFill>
                <a:effectLst/>
                <a:latin typeface="Georgia" panose="02040502050405020303" pitchFamily="18" charset="0"/>
              </a:rPr>
              <a:t> (</a:t>
            </a:r>
            <a:r>
              <a:rPr lang="en-IN" b="1" dirty="0">
                <a:solidFill>
                  <a:srgbClr val="000000"/>
                </a:solidFill>
                <a:effectLst/>
                <a:latin typeface="Georgia" panose="02040502050405020303" pitchFamily="18" charset="0"/>
              </a:rPr>
              <a:t>GDP</a:t>
            </a:r>
            <a:r>
              <a:rPr lang="en-IN" b="1" baseline="-25000" dirty="0">
                <a:solidFill>
                  <a:srgbClr val="000000"/>
                </a:solidFill>
                <a:effectLst/>
                <a:latin typeface="Georgia" panose="02040502050405020303" pitchFamily="18" charset="0"/>
              </a:rPr>
              <a:t>MP</a:t>
            </a:r>
            <a:r>
              <a:rPr lang="en-IN" b="1" dirty="0">
                <a:solidFill>
                  <a:srgbClr val="000000"/>
                </a:solidFill>
                <a:effectLst/>
                <a:latin typeface="Georgia" panose="02040502050405020303" pitchFamily="18" charset="0"/>
              </a:rPr>
              <a:t>) (Gross Domestic Product at Market Price):</a:t>
            </a:r>
            <a:br>
              <a:rPr lang="en-IN" b="1" dirty="0">
                <a:solidFill>
                  <a:srgbClr val="000000"/>
                </a:solidFill>
                <a:effectLst/>
                <a:latin typeface="Georgia" panose="02040502050405020303" pitchFamily="18" charset="0"/>
              </a:rPr>
            </a:br>
            <a:endParaRPr lang="en-IN" dirty="0"/>
          </a:p>
        </p:txBody>
      </p:sp>
      <p:sp>
        <p:nvSpPr>
          <p:cNvPr id="3" name="Content Placeholder 2">
            <a:extLst>
              <a:ext uri="{FF2B5EF4-FFF2-40B4-BE49-F238E27FC236}">
                <a16:creationId xmlns:a16="http://schemas.microsoft.com/office/drawing/2014/main" id="{C5DB8284-EB93-4029-8412-68C31F668B6C}"/>
              </a:ext>
            </a:extLst>
          </p:cNvPr>
          <p:cNvSpPr>
            <a:spLocks noGrp="1"/>
          </p:cNvSpPr>
          <p:nvPr>
            <p:ph idx="1"/>
          </p:nvPr>
        </p:nvSpPr>
        <p:spPr/>
        <p:txBody>
          <a:bodyPr>
            <a:normAutofit fontScale="70000" lnSpcReduction="20000"/>
          </a:bodyPr>
          <a:lstStyle/>
          <a:p>
            <a:pPr algn="l" fontAlgn="base">
              <a:lnSpc>
                <a:spcPct val="160000"/>
              </a:lnSpc>
            </a:pPr>
            <a:r>
              <a:rPr lang="hi-IN" b="0" dirty="0">
                <a:solidFill>
                  <a:srgbClr val="424142"/>
                </a:solidFill>
                <a:effectLst/>
                <a:latin typeface="Georgia" panose="02040502050405020303" pitchFamily="18" charset="0"/>
              </a:rPr>
              <a:t>एक लेखा वर्ष में किसी देश की घरेलू सीमा में सभी उत्पादकों द्वारा जितनी भी अन्तिम वस्तुओं और सेवाओं का उत्पादन होता है (जिसमें मूल्य ह्रास भी शामिल होता है), उनकी बाजार कीमत के योग को बाजार कीमत पर सकल घरेलू उत्पाद (</a:t>
            </a:r>
            <a:r>
              <a:rPr lang="en-IN" b="0" dirty="0">
                <a:solidFill>
                  <a:srgbClr val="424142"/>
                </a:solidFill>
                <a:effectLst/>
                <a:latin typeface="Georgia" panose="02040502050405020303" pitchFamily="18" charset="0"/>
              </a:rPr>
              <a:t>GDP</a:t>
            </a:r>
            <a:r>
              <a:rPr lang="en-IN" b="0" baseline="-25000" dirty="0">
                <a:solidFill>
                  <a:srgbClr val="424142"/>
                </a:solidFill>
                <a:effectLst/>
                <a:latin typeface="Georgia" panose="02040502050405020303" pitchFamily="18" charset="0"/>
              </a:rPr>
              <a:t>MP</a:t>
            </a:r>
            <a:r>
              <a:rPr lang="en-IN" b="0" dirty="0">
                <a:solidFill>
                  <a:srgbClr val="424142"/>
                </a:solidFill>
                <a:effectLst/>
                <a:latin typeface="Georgia" panose="02040502050405020303" pitchFamily="18" charset="0"/>
              </a:rPr>
              <a:t>) </a:t>
            </a:r>
            <a:r>
              <a:rPr lang="hi-IN" b="0" dirty="0">
                <a:solidFill>
                  <a:srgbClr val="424142"/>
                </a:solidFill>
                <a:effectLst/>
                <a:latin typeface="Georgia" panose="02040502050405020303" pitchFamily="18" charset="0"/>
              </a:rPr>
              <a:t>कहा जाता है ।</a:t>
            </a:r>
          </a:p>
          <a:p>
            <a:pPr algn="l" fontAlgn="base">
              <a:lnSpc>
                <a:spcPct val="160000"/>
              </a:lnSpc>
            </a:pPr>
            <a:r>
              <a:rPr lang="hi-IN" b="0" dirty="0">
                <a:solidFill>
                  <a:srgbClr val="424142"/>
                </a:solidFill>
                <a:effectLst/>
                <a:latin typeface="Georgia" panose="02040502050405020303" pitchFamily="18" charset="0"/>
              </a:rPr>
              <a:t>कुछ उत्पादक गैर-निवासी या विदेशी भी हो सकते हैं । उदाहरण के लिए, भारत में कई विदेशी बैंक और विदेशी कम्पनियाँ कार्यरत हैं जिनके द्वारा देश में वस्तुओं तथा सेवाओं का उत्पादन होता है । इनके द्वारा की गई मूल्य वृद्धि भी भारत के घरेलू उत्पादन में जोड़ी जाती है ।</a:t>
            </a:r>
          </a:p>
          <a:p>
            <a:pPr algn="l" fontAlgn="base">
              <a:lnSpc>
                <a:spcPct val="160000"/>
              </a:lnSpc>
            </a:pPr>
            <a:r>
              <a:rPr lang="hi-IN" b="0" i="0" dirty="0">
                <a:solidFill>
                  <a:srgbClr val="424142"/>
                </a:solidFill>
                <a:effectLst/>
                <a:latin typeface="Georgia" panose="02040502050405020303" pitchFamily="18" charset="0"/>
              </a:rPr>
              <a:t>इस प्रकार, एक लेखा वर्ष में किसी देश की घरेलू सीमा में सभी उत्पादकों (सामान्य निवासियों तथा गैर-निवासियों) द्वारा जितनी भी अन्तिम वस्तुओं और सेवाओं का उत्पादन होता है, उनकी बाजार कीमत के जोड़ को बाजार कीमत पर सकल घरेलू उत्पाद (</a:t>
            </a:r>
            <a:r>
              <a:rPr lang="en-IN" b="0" i="0" dirty="0">
                <a:solidFill>
                  <a:srgbClr val="424142"/>
                </a:solidFill>
                <a:effectLst/>
                <a:latin typeface="Georgia" panose="02040502050405020303" pitchFamily="18" charset="0"/>
              </a:rPr>
              <a:t>GDP</a:t>
            </a:r>
            <a:r>
              <a:rPr lang="en-IN" b="0" i="0" baseline="-25000" dirty="0">
                <a:solidFill>
                  <a:srgbClr val="424142"/>
                </a:solidFill>
                <a:effectLst/>
                <a:latin typeface="Georgia" panose="02040502050405020303" pitchFamily="18" charset="0"/>
              </a:rPr>
              <a:t>MP</a:t>
            </a:r>
            <a:r>
              <a:rPr lang="en-IN" b="0" i="0" dirty="0">
                <a:solidFill>
                  <a:srgbClr val="424142"/>
                </a:solidFill>
                <a:effectLst/>
                <a:latin typeface="Georgia" panose="02040502050405020303" pitchFamily="18" charset="0"/>
              </a:rPr>
              <a:t>) </a:t>
            </a:r>
            <a:r>
              <a:rPr lang="hi-IN" b="0" i="0" dirty="0">
                <a:solidFill>
                  <a:srgbClr val="424142"/>
                </a:solidFill>
                <a:effectLst/>
                <a:latin typeface="Georgia" panose="02040502050405020303" pitchFamily="18" charset="0"/>
              </a:rPr>
              <a:t>कहा जाता है ।</a:t>
            </a:r>
            <a:endParaRPr lang="hi-IN" b="0" dirty="0">
              <a:solidFill>
                <a:srgbClr val="424142"/>
              </a:solidFill>
              <a:effectLst/>
              <a:latin typeface="Georgia" panose="02040502050405020303" pitchFamily="18" charset="0"/>
            </a:endParaRPr>
          </a:p>
          <a:p>
            <a:endParaRPr lang="en-IN" dirty="0"/>
          </a:p>
        </p:txBody>
      </p:sp>
    </p:spTree>
    <p:extLst>
      <p:ext uri="{BB962C8B-B14F-4D97-AF65-F5344CB8AC3E}">
        <p14:creationId xmlns:p14="http://schemas.microsoft.com/office/powerpoint/2010/main" val="26068414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906F8-B14E-4162-9C49-80727B712E9A}"/>
              </a:ext>
            </a:extLst>
          </p:cNvPr>
          <p:cNvSpPr>
            <a:spLocks noGrp="1"/>
          </p:cNvSpPr>
          <p:nvPr>
            <p:ph type="title"/>
          </p:nvPr>
        </p:nvSpPr>
        <p:spPr/>
        <p:txBody>
          <a:bodyPr/>
          <a:lstStyle/>
          <a:p>
            <a:r>
              <a:rPr lang="en-US" dirty="0" err="1"/>
              <a:t>सकल</a:t>
            </a:r>
            <a:r>
              <a:rPr lang="en-US" dirty="0"/>
              <a:t> </a:t>
            </a:r>
            <a:r>
              <a:rPr lang="en-US" dirty="0" err="1"/>
              <a:t>घरेलू</a:t>
            </a:r>
            <a:r>
              <a:rPr lang="en-US" dirty="0"/>
              <a:t> </a:t>
            </a:r>
            <a:r>
              <a:rPr lang="en-US" dirty="0" err="1"/>
              <a:t>उत्पाद</a:t>
            </a:r>
            <a:r>
              <a:rPr lang="en-US" dirty="0"/>
              <a:t> </a:t>
            </a:r>
            <a:r>
              <a:rPr lang="en-US" dirty="0" err="1"/>
              <a:t>की</a:t>
            </a:r>
            <a:r>
              <a:rPr lang="en-US" dirty="0"/>
              <a:t> </a:t>
            </a:r>
            <a:r>
              <a:rPr lang="en-US" dirty="0" err="1"/>
              <a:t>विशेषताएँ</a:t>
            </a:r>
            <a:r>
              <a:rPr lang="en-US" dirty="0"/>
              <a:t> (Features of Gross Domestic Product):</a:t>
            </a:r>
            <a:endParaRPr lang="en-IN" dirty="0"/>
          </a:p>
        </p:txBody>
      </p:sp>
      <p:sp>
        <p:nvSpPr>
          <p:cNvPr id="3" name="Content Placeholder 2">
            <a:extLst>
              <a:ext uri="{FF2B5EF4-FFF2-40B4-BE49-F238E27FC236}">
                <a16:creationId xmlns:a16="http://schemas.microsoft.com/office/drawing/2014/main" id="{94E53911-F5EF-4AA4-8A40-907F8F1921DF}"/>
              </a:ext>
            </a:extLst>
          </p:cNvPr>
          <p:cNvSpPr>
            <a:spLocks noGrp="1"/>
          </p:cNvSpPr>
          <p:nvPr>
            <p:ph idx="1"/>
          </p:nvPr>
        </p:nvSpPr>
        <p:spPr/>
        <p:txBody>
          <a:bodyPr>
            <a:normAutofit fontScale="55000" lnSpcReduction="20000"/>
          </a:bodyPr>
          <a:lstStyle/>
          <a:p>
            <a:pPr algn="l" fontAlgn="base">
              <a:lnSpc>
                <a:spcPct val="170000"/>
              </a:lnSpc>
            </a:pPr>
            <a:r>
              <a:rPr lang="en-IN" b="0" dirty="0" err="1">
                <a:solidFill>
                  <a:srgbClr val="424142"/>
                </a:solidFill>
                <a:effectLst/>
                <a:latin typeface="Georgia" panose="02040502050405020303" pitchFamily="18" charset="0"/>
              </a:rPr>
              <a:t>i</a:t>
            </a:r>
            <a:r>
              <a:rPr lang="en-IN" b="0" dirty="0">
                <a:solidFill>
                  <a:srgbClr val="424142"/>
                </a:solidFill>
                <a:effectLst/>
                <a:latin typeface="Georgia" panose="02040502050405020303" pitchFamily="18" charset="0"/>
              </a:rPr>
              <a:t>. </a:t>
            </a:r>
            <a:r>
              <a:rPr lang="hi-IN" b="0" dirty="0">
                <a:solidFill>
                  <a:srgbClr val="424142"/>
                </a:solidFill>
                <a:effectLst/>
                <a:latin typeface="Georgia" panose="02040502050405020303" pitchFamily="18" charset="0"/>
              </a:rPr>
              <a:t>इसमें केवल देश की घरेलू सीमाओं में उत्पादित वस्तुओं और सेवाओं को ही सम्मिलित किया जाता है ।</a:t>
            </a:r>
          </a:p>
          <a:p>
            <a:pPr algn="l" fontAlgn="base">
              <a:lnSpc>
                <a:spcPct val="170000"/>
              </a:lnSpc>
            </a:pPr>
            <a:r>
              <a:rPr lang="en-IN" b="0" dirty="0">
                <a:solidFill>
                  <a:srgbClr val="424142"/>
                </a:solidFill>
                <a:effectLst/>
                <a:latin typeface="Georgia" panose="02040502050405020303" pitchFamily="18" charset="0"/>
              </a:rPr>
              <a:t>ii. </a:t>
            </a:r>
            <a:r>
              <a:rPr lang="hi-IN" b="0" dirty="0">
                <a:solidFill>
                  <a:srgbClr val="424142"/>
                </a:solidFill>
                <a:effectLst/>
                <a:latin typeface="Georgia" panose="02040502050405020303" pitchFamily="18" charset="0"/>
              </a:rPr>
              <a:t>यह उत्पादनों के सकल मूल्य का माप प्रस्तुत करता है । सकल (</a:t>
            </a:r>
            <a:r>
              <a:rPr lang="en-IN" b="0" dirty="0">
                <a:solidFill>
                  <a:srgbClr val="424142"/>
                </a:solidFill>
                <a:effectLst/>
                <a:latin typeface="Georgia" panose="02040502050405020303" pitchFamily="18" charset="0"/>
              </a:rPr>
              <a:t>Gross) </a:t>
            </a:r>
            <a:r>
              <a:rPr lang="hi-IN" b="0" dirty="0">
                <a:solidFill>
                  <a:srgbClr val="424142"/>
                </a:solidFill>
                <a:effectLst/>
                <a:latin typeface="Georgia" panose="02040502050405020303" pitchFamily="18" charset="0"/>
              </a:rPr>
              <a:t>शब्द इसलिए जोड़ा गया है क्योंकि मूल्य ह्रास (</a:t>
            </a:r>
            <a:r>
              <a:rPr lang="en-IN" b="0" dirty="0">
                <a:solidFill>
                  <a:srgbClr val="424142"/>
                </a:solidFill>
                <a:effectLst/>
                <a:latin typeface="Georgia" panose="02040502050405020303" pitchFamily="18" charset="0"/>
              </a:rPr>
              <a:t>Depreciation) </a:t>
            </a:r>
            <a:r>
              <a:rPr lang="hi-IN" b="0" dirty="0">
                <a:solidFill>
                  <a:srgbClr val="424142"/>
                </a:solidFill>
                <a:effectLst/>
                <a:latin typeface="Georgia" panose="02040502050405020303" pitchFamily="18" charset="0"/>
              </a:rPr>
              <a:t>या स्थिर पूँजी पदार्थों के उपभोग (</a:t>
            </a:r>
            <a:r>
              <a:rPr lang="en-IN" b="0" dirty="0">
                <a:solidFill>
                  <a:srgbClr val="424142"/>
                </a:solidFill>
                <a:effectLst/>
                <a:latin typeface="Georgia" panose="02040502050405020303" pitchFamily="18" charset="0"/>
              </a:rPr>
              <a:t>Consumption of Fixed Capital) </a:t>
            </a:r>
            <a:r>
              <a:rPr lang="hi-IN" b="0" dirty="0">
                <a:solidFill>
                  <a:srgbClr val="424142"/>
                </a:solidFill>
                <a:effectLst/>
                <a:latin typeface="Georgia" panose="02040502050405020303" pitchFamily="18" charset="0"/>
              </a:rPr>
              <a:t>का मूल्य भी शामिल होता है ।</a:t>
            </a:r>
          </a:p>
          <a:p>
            <a:pPr algn="l" fontAlgn="base">
              <a:lnSpc>
                <a:spcPct val="170000"/>
              </a:lnSpc>
            </a:pPr>
            <a:r>
              <a:rPr lang="en-IN" b="0" dirty="0">
                <a:solidFill>
                  <a:srgbClr val="424142"/>
                </a:solidFill>
                <a:effectLst/>
                <a:latin typeface="Georgia" panose="02040502050405020303" pitchFamily="18" charset="0"/>
              </a:rPr>
              <a:t>iii. </a:t>
            </a:r>
            <a:r>
              <a:rPr lang="hi-IN" b="0" dirty="0">
                <a:solidFill>
                  <a:srgbClr val="424142"/>
                </a:solidFill>
                <a:effectLst/>
                <a:latin typeface="Georgia" panose="02040502050405020303" pitchFamily="18" charset="0"/>
              </a:rPr>
              <a:t>सकल घरेलू उत्पाद में केवल अन्तिम वस्तुओं व सेवाओं के मूल्य की गणना की जाती है । इसमें कच्चे माल, बिजली, ईंधन जैसी मध्यवर्ती वस्तुओं के मूल्यों को शामिल नहीं किया जाता है ।</a:t>
            </a:r>
          </a:p>
          <a:p>
            <a:pPr algn="l" fontAlgn="base">
              <a:lnSpc>
                <a:spcPct val="170000"/>
              </a:lnSpc>
            </a:pPr>
            <a:r>
              <a:rPr lang="en-IN" b="0" dirty="0">
                <a:solidFill>
                  <a:srgbClr val="424142"/>
                </a:solidFill>
                <a:effectLst/>
                <a:latin typeface="Georgia" panose="02040502050405020303" pitchFamily="18" charset="0"/>
              </a:rPr>
              <a:t>iv. </a:t>
            </a:r>
            <a:r>
              <a:rPr lang="hi-IN" b="0" dirty="0">
                <a:solidFill>
                  <a:srgbClr val="424142"/>
                </a:solidFill>
                <a:effectLst/>
                <a:latin typeface="Georgia" panose="02040502050405020303" pitchFamily="18" charset="0"/>
              </a:rPr>
              <a:t>इसमें भौतिक उत्पादन नहीं बल्कि उत्पादित वस्तुओं व सेवाओं के बाजार मूल्य को शामिल किया जाता है ।</a:t>
            </a:r>
          </a:p>
          <a:p>
            <a:pPr algn="l" fontAlgn="base">
              <a:lnSpc>
                <a:spcPct val="170000"/>
              </a:lnSpc>
            </a:pPr>
            <a:r>
              <a:rPr lang="en-IN" b="0" dirty="0">
                <a:solidFill>
                  <a:srgbClr val="424142"/>
                </a:solidFill>
                <a:effectLst/>
                <a:latin typeface="Georgia" panose="02040502050405020303" pitchFamily="18" charset="0"/>
              </a:rPr>
              <a:t>v. </a:t>
            </a:r>
            <a:r>
              <a:rPr lang="hi-IN" b="0" dirty="0">
                <a:solidFill>
                  <a:srgbClr val="424142"/>
                </a:solidFill>
                <a:effectLst/>
                <a:latin typeface="Georgia" panose="02040502050405020303" pitchFamily="18" charset="0"/>
              </a:rPr>
              <a:t>सकल मूल्य वृद्धि को एक लेखा वर्ष के लिए आकलित किया जाता है ।</a:t>
            </a:r>
          </a:p>
          <a:p>
            <a:pPr algn="l" fontAlgn="base">
              <a:lnSpc>
                <a:spcPct val="170000"/>
              </a:lnSpc>
            </a:pPr>
            <a:r>
              <a:rPr lang="en-IN" b="0" i="0" dirty="0">
                <a:solidFill>
                  <a:srgbClr val="424142"/>
                </a:solidFill>
                <a:effectLst/>
                <a:latin typeface="Georgia" panose="02040502050405020303" pitchFamily="18" charset="0"/>
              </a:rPr>
              <a:t>vi. </a:t>
            </a:r>
            <a:r>
              <a:rPr lang="hi-IN" b="0" i="0" dirty="0">
                <a:solidFill>
                  <a:srgbClr val="424142"/>
                </a:solidFill>
                <a:effectLst/>
                <a:latin typeface="Georgia" panose="02040502050405020303" pitchFamily="18" charset="0"/>
              </a:rPr>
              <a:t>इसका मापन प्रचलित कीमतों पर किया जाता है । यदि हम 2006 का </a:t>
            </a:r>
            <a:r>
              <a:rPr lang="en-IN" b="0" i="0" dirty="0">
                <a:solidFill>
                  <a:srgbClr val="424142"/>
                </a:solidFill>
                <a:effectLst/>
                <a:latin typeface="Georgia" panose="02040502050405020303" pitchFamily="18" charset="0"/>
              </a:rPr>
              <a:t>GDP </a:t>
            </a:r>
            <a:r>
              <a:rPr lang="hi-IN" b="0" i="0" dirty="0">
                <a:solidFill>
                  <a:srgbClr val="424142"/>
                </a:solidFill>
                <a:effectLst/>
                <a:latin typeface="Georgia" panose="02040502050405020303" pitchFamily="18" charset="0"/>
              </a:rPr>
              <a:t>ज्ञात करना चाहते हैं तो उसमें केवल 2006 में ही उत्पादित वस्तुओं को शामिल किया जायेगा, उसमें 2005 की वस्तुओं को शामिल नहीं किया जायेगा, भले ही उनका विक्रय 2006 में किया जाय ।</a:t>
            </a:r>
            <a:endParaRPr lang="hi-IN" b="0" dirty="0">
              <a:solidFill>
                <a:srgbClr val="424142"/>
              </a:solidFill>
              <a:effectLst/>
              <a:latin typeface="Georgia" panose="02040502050405020303" pitchFamily="18" charset="0"/>
            </a:endParaRPr>
          </a:p>
          <a:p>
            <a:endParaRPr lang="en-IN" dirty="0"/>
          </a:p>
        </p:txBody>
      </p:sp>
    </p:spTree>
    <p:extLst>
      <p:ext uri="{BB962C8B-B14F-4D97-AF65-F5344CB8AC3E}">
        <p14:creationId xmlns:p14="http://schemas.microsoft.com/office/powerpoint/2010/main" val="11310010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12C1D6-4F34-4E83-9476-C2D26CF49BAD}"/>
              </a:ext>
            </a:extLst>
          </p:cNvPr>
          <p:cNvSpPr>
            <a:spLocks noGrp="1"/>
          </p:cNvSpPr>
          <p:nvPr>
            <p:ph type="title"/>
          </p:nvPr>
        </p:nvSpPr>
        <p:spPr/>
        <p:txBody>
          <a:bodyPr>
            <a:normAutofit fontScale="90000"/>
          </a:bodyPr>
          <a:lstStyle/>
          <a:p>
            <a:r>
              <a:rPr lang="en-IN" dirty="0"/>
              <a:t> 2. </a:t>
            </a:r>
            <a:r>
              <a:rPr lang="hi-IN" dirty="0"/>
              <a:t>बाजार कीमत पर सकल राष्ट्रीय उत्पाद (</a:t>
            </a:r>
            <a:r>
              <a:rPr lang="en-IN" dirty="0"/>
              <a:t>GDPMP) (Gross National Product at Market Price):</a:t>
            </a:r>
          </a:p>
        </p:txBody>
      </p:sp>
      <p:sp>
        <p:nvSpPr>
          <p:cNvPr id="3" name="Content Placeholder 2">
            <a:extLst>
              <a:ext uri="{FF2B5EF4-FFF2-40B4-BE49-F238E27FC236}">
                <a16:creationId xmlns:a16="http://schemas.microsoft.com/office/drawing/2014/main" id="{91D51542-189D-4046-BA30-AACB87A5167F}"/>
              </a:ext>
            </a:extLst>
          </p:cNvPr>
          <p:cNvSpPr>
            <a:spLocks noGrp="1"/>
          </p:cNvSpPr>
          <p:nvPr>
            <p:ph idx="1"/>
          </p:nvPr>
        </p:nvSpPr>
        <p:spPr>
          <a:xfrm>
            <a:off x="838200" y="2008509"/>
            <a:ext cx="10515600" cy="4351338"/>
          </a:xfrm>
        </p:spPr>
        <p:txBody>
          <a:bodyPr/>
          <a:lstStyle/>
          <a:p>
            <a:pPr algn="l" fontAlgn="base"/>
            <a:r>
              <a:rPr lang="hi-IN" b="0" dirty="0">
                <a:solidFill>
                  <a:srgbClr val="424142"/>
                </a:solidFill>
                <a:effectLst/>
                <a:latin typeface="Georgia" panose="02040502050405020303" pitchFamily="18" charset="0"/>
              </a:rPr>
              <a:t>सकल राष्ट्रीय उत्पाद की धारणा केवल एक देश की घरेलू सीमा के अन्तर्गत सामान्य निवासियों द्वारा उत्पादित अन्तिम उत्पाद के मूल्य से सम्बन्धित नहीं है बल्कि इसमें विदेशों से प्राप्त शुद्ध साधन आय को भी शामिल किया जाता है ।</a:t>
            </a:r>
          </a:p>
          <a:p>
            <a:pPr algn="l" fontAlgn="base"/>
            <a:r>
              <a:rPr lang="hi-IN" b="0" dirty="0">
                <a:solidFill>
                  <a:srgbClr val="424142"/>
                </a:solidFill>
                <a:effectLst/>
                <a:latin typeface="Georgia" panose="02040502050405020303" pitchFamily="18" charset="0"/>
              </a:rPr>
              <a:t>इस प्रकार, बाजार कीमत पर सकल राष्ट्रीय उत्पाद (</a:t>
            </a:r>
            <a:r>
              <a:rPr lang="en-IN" b="0" dirty="0">
                <a:solidFill>
                  <a:srgbClr val="424142"/>
                </a:solidFill>
                <a:effectLst/>
                <a:latin typeface="Georgia" panose="02040502050405020303" pitchFamily="18" charset="0"/>
              </a:rPr>
              <a:t>GDP</a:t>
            </a:r>
            <a:r>
              <a:rPr lang="en-IN" b="0" baseline="-25000" dirty="0">
                <a:solidFill>
                  <a:srgbClr val="424142"/>
                </a:solidFill>
                <a:effectLst/>
                <a:latin typeface="Georgia" panose="02040502050405020303" pitchFamily="18" charset="0"/>
              </a:rPr>
              <a:t>MP</a:t>
            </a:r>
            <a:r>
              <a:rPr lang="en-IN" b="0" dirty="0">
                <a:solidFill>
                  <a:srgbClr val="424142"/>
                </a:solidFill>
                <a:effectLst/>
                <a:latin typeface="Georgia" panose="02040502050405020303" pitchFamily="18" charset="0"/>
              </a:rPr>
              <a:t>) </a:t>
            </a:r>
            <a:r>
              <a:rPr lang="hi-IN" b="0" dirty="0">
                <a:solidFill>
                  <a:srgbClr val="424142"/>
                </a:solidFill>
                <a:effectLst/>
                <a:latin typeface="Georgia" panose="02040502050405020303" pitchFamily="18" charset="0"/>
              </a:rPr>
              <a:t>एक देश की घरेलू सीमा में सामान्य निवासियों द्वारा एक लेखा वर्ष में ख्यादित अन्तिम वस्तुओं तथा सेवाओं के बाजार मूल्य एवं विदेशों से प्राप्त शुद्ध साधन आय का जोड़ है ।</a:t>
            </a:r>
          </a:p>
          <a:p>
            <a:endParaRPr lang="en-IN" dirty="0"/>
          </a:p>
        </p:txBody>
      </p:sp>
      <p:pic>
        <p:nvPicPr>
          <p:cNvPr id="1034" name="Picture 10">
            <a:extLst>
              <a:ext uri="{FF2B5EF4-FFF2-40B4-BE49-F238E27FC236}">
                <a16:creationId xmlns:a16="http://schemas.microsoft.com/office/drawing/2014/main" id="{6D72D122-6044-454C-B376-C7370D5AFB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3883" y="5303520"/>
            <a:ext cx="8539089" cy="10797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104335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CDD5D8-5DAC-4F68-AB11-0D03504B66B4}"/>
              </a:ext>
            </a:extLst>
          </p:cNvPr>
          <p:cNvSpPr>
            <a:spLocks noGrp="1"/>
          </p:cNvSpPr>
          <p:nvPr>
            <p:ph type="title"/>
          </p:nvPr>
        </p:nvSpPr>
        <p:spPr/>
        <p:txBody>
          <a:bodyPr/>
          <a:lstStyle/>
          <a:p>
            <a:r>
              <a:rPr lang="hi-IN" dirty="0"/>
              <a:t>विदेशों से शुद्ध साधन आय (</a:t>
            </a:r>
            <a:r>
              <a:rPr lang="en-IN" dirty="0"/>
              <a:t>Net Factor Income from Abroad):</a:t>
            </a:r>
          </a:p>
        </p:txBody>
      </p:sp>
      <p:sp>
        <p:nvSpPr>
          <p:cNvPr id="3" name="Content Placeholder 2">
            <a:extLst>
              <a:ext uri="{FF2B5EF4-FFF2-40B4-BE49-F238E27FC236}">
                <a16:creationId xmlns:a16="http://schemas.microsoft.com/office/drawing/2014/main" id="{0C87C476-FC60-49DE-B16D-F2E9B9033B15}"/>
              </a:ext>
            </a:extLst>
          </p:cNvPr>
          <p:cNvSpPr>
            <a:spLocks noGrp="1"/>
          </p:cNvSpPr>
          <p:nvPr>
            <p:ph idx="1"/>
          </p:nvPr>
        </p:nvSpPr>
        <p:spPr/>
        <p:txBody>
          <a:bodyPr/>
          <a:lstStyle/>
          <a:p>
            <a:pPr algn="l" fontAlgn="base"/>
            <a:r>
              <a:rPr lang="hi-IN" sz="2400" b="0" dirty="0">
                <a:solidFill>
                  <a:srgbClr val="424142"/>
                </a:solidFill>
                <a:effectLst/>
                <a:latin typeface="Georgia" panose="02040502050405020303" pitchFamily="18" charset="0"/>
              </a:rPr>
              <a:t>विदेशों से शुद्ध साधन आय एक देश के सामान्य निवासियों द्वारा दूसरे देशों को अपनी साधन सेवाएँ व सम्पत्ति प्रदान करने के बदले प्राप्त आय (लगान, मजदूरी, ब्याज तथा लाभांश) और इस देश की घरेलू सीमा में विदेशियों द्वारा प्रदान की गई सेवाओं के बदले में दी गई आय के अन्तर के बराबर होता है ।</a:t>
            </a:r>
          </a:p>
          <a:p>
            <a:pPr algn="l" fontAlgn="base"/>
            <a:r>
              <a:rPr lang="hi-IN" sz="2400" b="0" dirty="0">
                <a:solidFill>
                  <a:srgbClr val="424142"/>
                </a:solidFill>
                <a:effectLst/>
                <a:latin typeface="Georgia" panose="02040502050405020303" pitchFamily="18" charset="0"/>
              </a:rPr>
              <a:t>विदेशों से शुद्ध साधन आय धनात्मक या ऋणात्मक हो सकती है । यदि विदेशों से शुद्ध साधन आय धनात्मक होती है तो सकल राष्ट्रीय उत्पाद, सकल घरेलू उत्पाद से अधिक होता है । इसके विपरीत यदि विदेशों से शुद्ध साधन आय ऋणात्मक होती है तो सकल राष्ट्रीय उत्पाद, सकल घरेलू उत्पाद से कम होता है ।</a:t>
            </a:r>
          </a:p>
          <a:p>
            <a:endParaRPr lang="en-IN" dirty="0"/>
          </a:p>
        </p:txBody>
      </p:sp>
      <p:pic>
        <p:nvPicPr>
          <p:cNvPr id="2050" name="Picture 2">
            <a:extLst>
              <a:ext uri="{FF2B5EF4-FFF2-40B4-BE49-F238E27FC236}">
                <a16:creationId xmlns:a16="http://schemas.microsoft.com/office/drawing/2014/main" id="{F69DF032-366F-4856-9621-2DAA9AD64CC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44394" y="5102249"/>
            <a:ext cx="8131126" cy="15517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57793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9BCD90-8153-4D6F-B3BD-61F48D4581FD}"/>
              </a:ext>
            </a:extLst>
          </p:cNvPr>
          <p:cNvSpPr>
            <a:spLocks noGrp="1"/>
          </p:cNvSpPr>
          <p:nvPr>
            <p:ph type="title"/>
          </p:nvPr>
        </p:nvSpPr>
        <p:spPr/>
        <p:txBody>
          <a:bodyPr>
            <a:normAutofit fontScale="90000"/>
          </a:bodyPr>
          <a:lstStyle/>
          <a:p>
            <a:r>
              <a:rPr lang="hi-IN" dirty="0"/>
              <a:t>विदेशों से शुद्ध साधन आय के घटक (</a:t>
            </a:r>
            <a:r>
              <a:rPr lang="en-IN" dirty="0"/>
              <a:t>Components of Net Factor Income from Abroad):</a:t>
            </a:r>
          </a:p>
        </p:txBody>
      </p:sp>
      <p:sp>
        <p:nvSpPr>
          <p:cNvPr id="3" name="Content Placeholder 2">
            <a:extLst>
              <a:ext uri="{FF2B5EF4-FFF2-40B4-BE49-F238E27FC236}">
                <a16:creationId xmlns:a16="http://schemas.microsoft.com/office/drawing/2014/main" id="{F8C41F7C-05CA-4F9E-A67D-69262AE625E0}"/>
              </a:ext>
            </a:extLst>
          </p:cNvPr>
          <p:cNvSpPr>
            <a:spLocks noGrp="1"/>
          </p:cNvSpPr>
          <p:nvPr>
            <p:ph idx="1"/>
          </p:nvPr>
        </p:nvSpPr>
        <p:spPr/>
        <p:txBody>
          <a:bodyPr>
            <a:normAutofit fontScale="32500" lnSpcReduction="20000"/>
          </a:bodyPr>
          <a:lstStyle/>
          <a:p>
            <a:pPr>
              <a:lnSpc>
                <a:spcPct val="120000"/>
              </a:lnSpc>
            </a:pPr>
            <a:r>
              <a:rPr lang="en-IN" sz="5600" dirty="0"/>
              <a:t>(</a:t>
            </a:r>
            <a:r>
              <a:rPr lang="en-IN" sz="5600" dirty="0" err="1"/>
              <a:t>i</a:t>
            </a:r>
            <a:r>
              <a:rPr lang="en-IN" sz="5600" dirty="0"/>
              <a:t>) </a:t>
            </a:r>
            <a:r>
              <a:rPr lang="hi-IN" sz="5600" dirty="0"/>
              <a:t>कर्मचारियों की शुद्ध क्षतिपूर्ति (</a:t>
            </a:r>
            <a:r>
              <a:rPr lang="en-IN" sz="5600" dirty="0"/>
              <a:t>Net Compensation of Employees):</a:t>
            </a:r>
          </a:p>
          <a:p>
            <a:pPr>
              <a:lnSpc>
                <a:spcPct val="120000"/>
              </a:lnSpc>
            </a:pPr>
            <a:r>
              <a:rPr lang="hi-IN" sz="5600" dirty="0"/>
              <a:t>निवासी श्रमिकों, विदेशों में अस्थायी रूप से काम करने वालों को मिलने वाली क्षतिपूर्ति एवं देश की घरेलू सीमा के अन्दर काम करने वाले अस्थायी श्रमिकों को मिलने वाली क्षतिपूर्ति का अन्तर कर्मचारियों की शुद्ध क्षतिपूर्ति कहलाता है ।</a:t>
            </a:r>
          </a:p>
          <a:p>
            <a:pPr>
              <a:lnSpc>
                <a:spcPct val="120000"/>
              </a:lnSpc>
            </a:pPr>
            <a:r>
              <a:rPr lang="hi-IN" sz="5600" dirty="0"/>
              <a:t>(</a:t>
            </a:r>
            <a:r>
              <a:rPr lang="en-IN" sz="5600" dirty="0"/>
              <a:t>ii) </a:t>
            </a:r>
            <a:r>
              <a:rPr lang="hi-IN" sz="5600" dirty="0"/>
              <a:t>सम्पत्ति तथा उद्यमिता से प्राप्त शुद्ध आय (विदेशों में निवासी कम्पनियों की प्रतिधारित आय को छोड़कर) [</a:t>
            </a:r>
            <a:r>
              <a:rPr lang="en-IN" sz="5600" dirty="0"/>
              <a:t>Net Income from Property and Entrepreneurship (Other than Retained Earnings of Resident Companies of Abroad)]:</a:t>
            </a:r>
          </a:p>
          <a:p>
            <a:pPr>
              <a:lnSpc>
                <a:spcPct val="120000"/>
              </a:lnSpc>
            </a:pPr>
            <a:r>
              <a:rPr lang="hi-IN" sz="5600" dirty="0"/>
              <a:t>एक देश के निवासियों द्वारा लगान, ब्याज, लाभ के रूप में प्राप्त आय तथा शेष विश्व को किए गए इसी प्रकार के भुगतान का अन्तर सम्पत्ति तथा उद्यमिता से प्राप्त शुद्ध आय कहलाता है ।</a:t>
            </a:r>
          </a:p>
          <a:p>
            <a:pPr>
              <a:lnSpc>
                <a:spcPct val="120000"/>
              </a:lnSpc>
            </a:pPr>
            <a:r>
              <a:rPr lang="en-IN" sz="5600" dirty="0"/>
              <a:t>(iii) </a:t>
            </a:r>
            <a:r>
              <a:rPr lang="hi-IN" sz="5600" dirty="0"/>
              <a:t>विदेशों में निवासी कम्पनियों द्वारा शुद्ध प्रतिधारित आय (</a:t>
            </a:r>
            <a:r>
              <a:rPr lang="en-IN" sz="5600" dirty="0"/>
              <a:t>Net Retained Earnings of Resident Companies Abroad):</a:t>
            </a:r>
          </a:p>
          <a:p>
            <a:pPr>
              <a:lnSpc>
                <a:spcPct val="120000"/>
              </a:lnSpc>
            </a:pPr>
            <a:r>
              <a:rPr lang="hi-IN" sz="5600" dirty="0"/>
              <a:t>विदेशों में स्थित निवासी कम्पनियों की प्रतिधारित आय तथा देश की घरेलू सीमा के अन्दर स्थित विदेशी कम्पनियों की प्रतिधारित आय का अन्तर शुद्ध प्रतिधारित आय को बताता है ।</a:t>
            </a:r>
          </a:p>
          <a:p>
            <a:pPr>
              <a:lnSpc>
                <a:spcPct val="170000"/>
              </a:lnSpc>
            </a:pPr>
            <a:endParaRPr lang="hi-IN" dirty="0"/>
          </a:p>
          <a:p>
            <a:pPr>
              <a:lnSpc>
                <a:spcPct val="170000"/>
              </a:lnSpc>
            </a:pPr>
            <a:endParaRPr lang="en-IN" dirty="0"/>
          </a:p>
        </p:txBody>
      </p:sp>
    </p:spTree>
    <p:extLst>
      <p:ext uri="{BB962C8B-B14F-4D97-AF65-F5344CB8AC3E}">
        <p14:creationId xmlns:p14="http://schemas.microsoft.com/office/powerpoint/2010/main" val="4384499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209E11-79D1-43D7-B24D-8F930710A881}"/>
              </a:ext>
            </a:extLst>
          </p:cNvPr>
          <p:cNvSpPr>
            <a:spLocks noGrp="1"/>
          </p:cNvSpPr>
          <p:nvPr>
            <p:ph type="title"/>
          </p:nvPr>
        </p:nvSpPr>
        <p:spPr/>
        <p:txBody>
          <a:bodyPr>
            <a:normAutofit fontScale="90000"/>
          </a:bodyPr>
          <a:lstStyle/>
          <a:p>
            <a:r>
              <a:rPr lang="hi-IN" dirty="0"/>
              <a:t>3. बाजार कीमत पर शुद्ध राष्ट्रीय उत्पाद (</a:t>
            </a:r>
            <a:r>
              <a:rPr lang="en-IN" dirty="0"/>
              <a:t>NNPMP) (Net National Product at Market Price):</a:t>
            </a:r>
            <a:br>
              <a:rPr lang="en-IN" dirty="0"/>
            </a:br>
            <a:endParaRPr lang="en-IN" dirty="0"/>
          </a:p>
        </p:txBody>
      </p:sp>
      <p:sp>
        <p:nvSpPr>
          <p:cNvPr id="3" name="Content Placeholder 2">
            <a:extLst>
              <a:ext uri="{FF2B5EF4-FFF2-40B4-BE49-F238E27FC236}">
                <a16:creationId xmlns:a16="http://schemas.microsoft.com/office/drawing/2014/main" id="{8A363773-7E71-4BC5-91DF-F634626DD8C5}"/>
              </a:ext>
            </a:extLst>
          </p:cNvPr>
          <p:cNvSpPr>
            <a:spLocks noGrp="1"/>
          </p:cNvSpPr>
          <p:nvPr>
            <p:ph idx="1"/>
          </p:nvPr>
        </p:nvSpPr>
        <p:spPr>
          <a:xfrm>
            <a:off x="1063315" y="1420838"/>
            <a:ext cx="10290485" cy="5542670"/>
          </a:xfrm>
        </p:spPr>
        <p:txBody>
          <a:bodyPr>
            <a:normAutofit/>
          </a:bodyPr>
          <a:lstStyle/>
          <a:p>
            <a:r>
              <a:rPr lang="hi-IN" sz="2400" dirty="0"/>
              <a:t>उत्पादन कार्य में प्रयोग किये जाने वाले पूँजीगत यन्त्र धीरे-धीरे घिसते रहते हैं तथा कुछ मशीनें तथा यन्त्र अप्रचलित हो जाते हैं, इसलिए सकल राष्ट्रीय उत्पादन का कुछ भाग घिसे तथा अप्रचलित यन्त्रों को बदलने में व्यय हो जाता है ।</a:t>
            </a:r>
          </a:p>
          <a:p>
            <a:r>
              <a:rPr lang="hi-IN" sz="2400" dirty="0"/>
              <a:t>अतः यदि सकल राष्ट्रीय उत्पाद (</a:t>
            </a:r>
            <a:r>
              <a:rPr lang="en-IN" sz="2400" dirty="0"/>
              <a:t>GNP) </a:t>
            </a:r>
            <a:r>
              <a:rPr lang="hi-IN" sz="2400" dirty="0"/>
              <a:t>में से मूल्य ह्रास या घिसाई व्यय (</a:t>
            </a:r>
            <a:r>
              <a:rPr lang="en-IN" sz="2400" dirty="0"/>
              <a:t>Depreciation) </a:t>
            </a:r>
            <a:r>
              <a:rPr lang="hi-IN" sz="2400" dirty="0"/>
              <a:t>को घटा दें तो विशुद्ध राष्ट्रीय उत्पादन (</a:t>
            </a:r>
            <a:r>
              <a:rPr lang="en-IN" sz="2400" dirty="0"/>
              <a:t>NNP) </a:t>
            </a:r>
            <a:r>
              <a:rPr lang="hi-IN" sz="2400" dirty="0"/>
              <a:t>प्राप्त हो जाता है । इसको ‘बाजार मूल्य पर राष्ट्रीय आय’ (</a:t>
            </a:r>
            <a:r>
              <a:rPr lang="en-IN" sz="2400" dirty="0"/>
              <a:t>National Income at Market Price) </a:t>
            </a:r>
            <a:r>
              <a:rPr lang="hi-IN" sz="2400" dirty="0"/>
              <a:t>भी कहा जाता है ।</a:t>
            </a:r>
            <a:endParaRPr lang="en-IN" sz="2400" dirty="0"/>
          </a:p>
        </p:txBody>
      </p:sp>
      <p:pic>
        <p:nvPicPr>
          <p:cNvPr id="3074" name="Picture 2">
            <a:extLst>
              <a:ext uri="{FF2B5EF4-FFF2-40B4-BE49-F238E27FC236}">
                <a16:creationId xmlns:a16="http://schemas.microsoft.com/office/drawing/2014/main" id="{5BFA36F3-31C1-46D3-A7AF-E82E1F2F7A8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8123" y="4417254"/>
            <a:ext cx="9031459" cy="2356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36965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BED54-9961-4FCC-AA64-291C685D7207}"/>
              </a:ext>
            </a:extLst>
          </p:cNvPr>
          <p:cNvSpPr>
            <a:spLocks noGrp="1"/>
          </p:cNvSpPr>
          <p:nvPr>
            <p:ph type="title"/>
          </p:nvPr>
        </p:nvSpPr>
        <p:spPr/>
        <p:txBody>
          <a:bodyPr/>
          <a:lstStyle/>
          <a:p>
            <a:r>
              <a:rPr lang="en-US" dirty="0" err="1"/>
              <a:t>घिसावट</a:t>
            </a:r>
            <a:r>
              <a:rPr lang="en-US" dirty="0"/>
              <a:t> </a:t>
            </a:r>
            <a:r>
              <a:rPr lang="en-US" dirty="0" err="1"/>
              <a:t>व्यय</a:t>
            </a:r>
            <a:r>
              <a:rPr lang="en-US" dirty="0"/>
              <a:t> </a:t>
            </a:r>
            <a:r>
              <a:rPr lang="en-US" dirty="0" err="1"/>
              <a:t>के</a:t>
            </a:r>
            <a:r>
              <a:rPr lang="en-US" dirty="0"/>
              <a:t> </a:t>
            </a:r>
            <a:r>
              <a:rPr lang="en-US" dirty="0" err="1"/>
              <a:t>घटक</a:t>
            </a:r>
            <a:r>
              <a:rPr lang="en-US" dirty="0"/>
              <a:t> (Components of Depreciation):</a:t>
            </a:r>
            <a:endParaRPr lang="en-IN" dirty="0"/>
          </a:p>
        </p:txBody>
      </p:sp>
      <p:sp>
        <p:nvSpPr>
          <p:cNvPr id="3" name="Content Placeholder 2">
            <a:extLst>
              <a:ext uri="{FF2B5EF4-FFF2-40B4-BE49-F238E27FC236}">
                <a16:creationId xmlns:a16="http://schemas.microsoft.com/office/drawing/2014/main" id="{F3FFB35A-2FF9-4EF2-9605-81BE96901DF1}"/>
              </a:ext>
            </a:extLst>
          </p:cNvPr>
          <p:cNvSpPr>
            <a:spLocks noGrp="1"/>
          </p:cNvSpPr>
          <p:nvPr>
            <p:ph idx="1"/>
          </p:nvPr>
        </p:nvSpPr>
        <p:spPr/>
        <p:txBody>
          <a:bodyPr>
            <a:normAutofit fontScale="92500"/>
          </a:bodyPr>
          <a:lstStyle/>
          <a:p>
            <a:r>
              <a:rPr lang="en-IN" dirty="0" err="1"/>
              <a:t>i</a:t>
            </a:r>
            <a:r>
              <a:rPr lang="en-IN" dirty="0"/>
              <a:t>. </a:t>
            </a:r>
            <a:r>
              <a:rPr lang="hi-IN" dirty="0"/>
              <a:t>सामान्य टूट-फूट (</a:t>
            </a:r>
            <a:r>
              <a:rPr lang="en-IN" dirty="0"/>
              <a:t>Normal Wear and Tear);</a:t>
            </a:r>
          </a:p>
          <a:p>
            <a:r>
              <a:rPr lang="hi-IN" dirty="0"/>
              <a:t>इनमें वे खर्चे सम्मिलित हैं जो निरंतर उत्पादन के दौरान स्थायी पूँजी की घिसावट के कारण करने पड़ते हैं ।</a:t>
            </a:r>
          </a:p>
          <a:p>
            <a:r>
              <a:rPr lang="en-IN" dirty="0"/>
              <a:t>ii. </a:t>
            </a:r>
            <a:r>
              <a:rPr lang="hi-IN" dirty="0"/>
              <a:t>अप्रचलन (</a:t>
            </a:r>
            <a:r>
              <a:rPr lang="en-IN" dirty="0"/>
              <a:t>Obsolescence):</a:t>
            </a:r>
          </a:p>
          <a:p>
            <a:r>
              <a:rPr lang="hi-IN" dirty="0"/>
              <a:t>इससे अभिप्राय उन खर्चों से है जो उत्पादकों को पूँजीगत मशीनों के पुराना पड़ने पर उनके स्थान पर नई मशीनों के प्रयोग करने के कारण करने पड़ते हैं ।</a:t>
            </a:r>
          </a:p>
          <a:p>
            <a:r>
              <a:rPr lang="en-IN" dirty="0"/>
              <a:t>iii. </a:t>
            </a:r>
            <a:r>
              <a:rPr lang="hi-IN" dirty="0"/>
              <a:t>मशीनों की आकस्मिक हानि (</a:t>
            </a:r>
            <a:r>
              <a:rPr lang="en-IN" dirty="0"/>
              <a:t>Accidental Breakdown of Machinery):</a:t>
            </a:r>
          </a:p>
          <a:p>
            <a:r>
              <a:rPr lang="hi-IN" dirty="0"/>
              <a:t>इसमें उत्पादन प्रक्रिया के दौरान होने वाले मशीनों के ब्रेकडाउन आदि पर होने वाले खर्चों को सम्मिलित किया जाता है ।</a:t>
            </a:r>
            <a:endParaRPr lang="en-IN" dirty="0"/>
          </a:p>
        </p:txBody>
      </p:sp>
    </p:spTree>
    <p:extLst>
      <p:ext uri="{BB962C8B-B14F-4D97-AF65-F5344CB8AC3E}">
        <p14:creationId xmlns:p14="http://schemas.microsoft.com/office/powerpoint/2010/main" val="853580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124</TotalTime>
  <Words>2502</Words>
  <Application>Microsoft Office PowerPoint</Application>
  <PresentationFormat>Widescreen</PresentationFormat>
  <Paragraphs>98</Paragraphs>
  <Slides>22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Algerian</vt:lpstr>
      <vt:lpstr>Arial</vt:lpstr>
      <vt:lpstr>Arial Rounded MT Bold</vt:lpstr>
      <vt:lpstr>Calibri</vt:lpstr>
      <vt:lpstr>Calibri Light</vt:lpstr>
      <vt:lpstr>Georgia</vt:lpstr>
      <vt:lpstr>Office Theme</vt:lpstr>
      <vt:lpstr>राष्ट्रीय आय की अवधारणा CONCEPTS OF NATIONAL INCOME</vt:lpstr>
      <vt:lpstr>राष्ट्रीय आय की अवधारणा</vt:lpstr>
      <vt:lpstr>ब  बाजार कीमत पर कुल घरेलु उत्पाद (GDPMP) (Gross Domestic Product at Market Price): </vt:lpstr>
      <vt:lpstr>सकल घरेलू उत्पाद की विशेषताएँ (Features of Gross Domestic Product):</vt:lpstr>
      <vt:lpstr> 2. बाजार कीमत पर सकल राष्ट्रीय उत्पाद (GDPMP) (Gross National Product at Market Price):</vt:lpstr>
      <vt:lpstr>विदेशों से शुद्ध साधन आय (Net Factor Income from Abroad):</vt:lpstr>
      <vt:lpstr>विदेशों से शुद्ध साधन आय के घटक (Components of Net Factor Income from Abroad):</vt:lpstr>
      <vt:lpstr>3. बाजार कीमत पर शुद्ध राष्ट्रीय उत्पाद (NNPMP) (Net National Product at Market Price): </vt:lpstr>
      <vt:lpstr>घिसावट व्यय के घटक (Components of Depreciation):</vt:lpstr>
      <vt:lpstr>4. बाजार कीमत पर शुद्ध घरेलू उत्पाद (NDPMP) (Net Domestic Product at Market Price): </vt:lpstr>
      <vt:lpstr>PowerPoint Presentation</vt:lpstr>
      <vt:lpstr>5. शुद्ध घरेलू आय (Net Domestic Income):</vt:lpstr>
      <vt:lpstr>6. सकल घरेलू आय (Gross Domestic Income) अथवा साधन लागत पर सकल घरेलू उत्पाद (GDPFC) (Gross Domestic Product at Factor Cost):</vt:lpstr>
      <vt:lpstr>7. साधन लागत पर शुद्ध राष्ट्रीय उत्पाद (NNPFC) (Net National Product at Factor Cost) अथवा राष्ट्रीय आय (National Income):</vt:lpstr>
      <vt:lpstr>PowerPoint Presentation</vt:lpstr>
      <vt:lpstr>8. साधन लागत पर सकल राष्ट्रीय उत्पाद (GNPFC) (Gross National Product at Factor Cost): </vt:lpstr>
      <vt:lpstr>9. निजी आय (Private Income):</vt:lpstr>
      <vt:lpstr>10. व्यक्तिगत या वैयक्तिक आय (Personal Income):</vt:lpstr>
      <vt:lpstr>PowerPoint Presentation</vt:lpstr>
      <vt:lpstr>11. वैयक्तिक प्रयोज्य आय (Personal Disposable Income): </vt:lpstr>
      <vt:lpstr>12. राष्ट्रीय प्रयोज्य आय (National Disposable Income, NDI):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राष्ट्रीय आय की अवधारणा CONCEPTS OF NATIONAL INCOME</dc:title>
  <dc:creator>rashmiamit3015@gmail.com</dc:creator>
  <cp:lastModifiedBy>rashmiamit3015@gmail.com</cp:lastModifiedBy>
  <cp:revision>28</cp:revision>
  <dcterms:created xsi:type="dcterms:W3CDTF">2021-03-15T05:01:41Z</dcterms:created>
  <dcterms:modified xsi:type="dcterms:W3CDTF">2021-03-15T08:34:02Z</dcterms:modified>
</cp:coreProperties>
</file>